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5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y="5143500" cx="9144000"/>
  <p:notesSz cx="6858000" cy="9144000"/>
  <p:embeddedFontLst>
    <p:embeddedFont>
      <p:font typeface="Tahoma"/>
      <p:regular r:id="rId25"/>
      <p:bold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7" roundtripDataSignature="AMtx7mgZmZANJT8YC2OPguXFdPFtXzDz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179A736-3B9B-4AAE-900B-EF730FC02858}">
  <a:tblStyle styleId="{3179A736-3B9B-4AAE-900B-EF730FC0285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2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2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font" Target="fonts/Tahoma-bold.fntdata"/><Relationship Id="rId25" Type="http://schemas.openxmlformats.org/officeDocument/2006/relationships/font" Target="fonts/Tahoma-regular.fntdata"/><Relationship Id="rId27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6" name="Google Shape;35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This module provides wonderful examples of how students can </a:t>
            </a:r>
            <a:r>
              <a:rPr b="1" lang="en-US"/>
              <a:t>learn about their own leadership styles, participate in leadership roles, and gain confidence in their own leadership abilities.</a:t>
            </a:r>
            <a:endParaRPr b="1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6" name="Google Shape;3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This module provides an excellent overview of how to help students </a:t>
            </a:r>
            <a:r>
              <a:rPr b="1" lang="en-US"/>
              <a:t>gain social competence in team settings, communicate effectively, and become better prepared for future careers.</a:t>
            </a:r>
            <a:endParaRPr b="1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6" name="Google Shape;43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Community service projects are a great way to motivate your students to help</a:t>
            </a:r>
            <a:r>
              <a:rPr b="1" lang="en-US"/>
              <a:t> improve your local community and experience what it means to be a responsible citizen.</a:t>
            </a:r>
            <a:endParaRPr b="1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6" name="Google Shape;47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Hopefully this module provides you with additional opportunities to get your students involved with public speaking activities to help them </a:t>
            </a:r>
            <a:r>
              <a:rPr b="1" lang="en-US"/>
              <a:t>build confidence and improve their communication skills.</a:t>
            </a:r>
            <a:endParaRPr b="1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6" name="Google Shape;5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SAE projects allow your students to </a:t>
            </a:r>
            <a:r>
              <a:rPr b="1" lang="en-US"/>
              <a:t>gain valuable work experience, learn to manage their time wisely, and develop technical skills that could lead to a career</a:t>
            </a:r>
            <a:r>
              <a:rPr lang="en-US"/>
              <a:t>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6" name="Google Shape;55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Providing job shadowing and internship activities for your students will help them to be more </a:t>
            </a:r>
            <a:r>
              <a:rPr b="1" lang="en-US"/>
              <a:t>confident in establishing career goals and pursuing a future career.</a:t>
            </a:r>
            <a:endParaRPr b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6" name="Google Shape;59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We hope this module has given you a deeper understanding of agriscience projects and how they can teach your students to </a:t>
            </a:r>
            <a:r>
              <a:rPr b="1" lang="en-US"/>
              <a:t>analyze data, adapt to new information, and to use critical thinking and problem solving skills.</a:t>
            </a:r>
            <a:endParaRPr b="1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6" name="Google Shape;63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Career counselors can provide your students with additional career development support that can improve their </a:t>
            </a:r>
            <a:r>
              <a:rPr b="1" lang="en-US"/>
              <a:t>self confidence, help them communicate more clearly, and set educational and career goals.</a:t>
            </a:r>
            <a:endParaRPr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d53e3497b9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gd53e3497b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cd84d4fa2b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gcd84d4fa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cd84d4fa2b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gcd84d4fa2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d53e3497b9_0_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7" name="Google Shape;247;gd53e3497b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3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d53e3497b9_0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1" name="Google Shape;301;gd53e3497b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d53e3497b9_0_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0" name="Google Shape;310;gd53e3497b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6" name="Google Shape;31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We hope that this module provides additional resources to teach your students the importance of </a:t>
            </a:r>
            <a:r>
              <a:rPr b="1" lang="en-US"/>
              <a:t>time management</a:t>
            </a:r>
            <a:r>
              <a:rPr lang="en-US"/>
              <a:t> and to allow them to </a:t>
            </a:r>
            <a:r>
              <a:rPr b="1" lang="en-US"/>
              <a:t>gain competence </a:t>
            </a:r>
            <a:r>
              <a:rPr lang="en-US"/>
              <a:t>in participating in meetings and serving on committees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14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4" name="Google Shape;24;p1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1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14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27" name="Google Shape;27;p14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1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4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0" name="Google Shape;30;p14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1" name="Google Shape;31;p14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2" name="Google Shape;32;p1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4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14"/>
          <p:cNvSpPr txBox="1"/>
          <p:nvPr>
            <p:ph type="ctrTitle"/>
          </p:nvPr>
        </p:nvSpPr>
        <p:spPr>
          <a:xfrm>
            <a:off x="1130300" y="1803400"/>
            <a:ext cx="5825202" cy="12347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50"/>
              <a:buFont typeface="Trebuchet MS"/>
              <a:buNone/>
              <a:defRPr sz="405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subTitle"/>
          </p:nvPr>
        </p:nvSpPr>
        <p:spPr>
          <a:xfrm>
            <a:off x="1130300" y="3038125"/>
            <a:ext cx="5825202" cy="822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14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1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1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508001" y="3600450"/>
            <a:ext cx="64475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None/>
              <a:defRPr b="0"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3"/>
          <p:cNvSpPr/>
          <p:nvPr>
            <p:ph idx="2" type="pic"/>
          </p:nvPr>
        </p:nvSpPr>
        <p:spPr>
          <a:xfrm>
            <a:off x="508001" y="457200"/>
            <a:ext cx="6447501" cy="2884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508001" y="4025504"/>
            <a:ext cx="6447500" cy="5055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 sz="900"/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540"/>
              <a:buNone/>
              <a:defRPr sz="675"/>
            </a:lvl9pPr>
          </a:lstStyle>
          <a:p/>
        </p:txBody>
      </p:sp>
      <p:sp>
        <p:nvSpPr>
          <p:cNvPr id="125" name="Google Shape;125;p23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3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3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508001" y="457200"/>
            <a:ext cx="6447501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508001" y="3352800"/>
            <a:ext cx="6447501" cy="11782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31" name="Google Shape;131;p24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4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title"/>
          </p:nvPr>
        </p:nvSpPr>
        <p:spPr>
          <a:xfrm>
            <a:off x="698500" y="457200"/>
            <a:ext cx="6070601" cy="2266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5"/>
          <p:cNvSpPr txBox="1"/>
          <p:nvPr>
            <p:ph idx="1" type="body"/>
          </p:nvPr>
        </p:nvSpPr>
        <p:spPr>
          <a:xfrm>
            <a:off x="1024604" y="2724150"/>
            <a:ext cx="5418393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Font typeface="Trebuchet MS"/>
              <a:buNone/>
              <a:defRPr sz="12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7" name="Google Shape;137;p25"/>
          <p:cNvSpPr txBox="1"/>
          <p:nvPr>
            <p:ph idx="2" type="body"/>
          </p:nvPr>
        </p:nvSpPr>
        <p:spPr>
          <a:xfrm>
            <a:off x="508001" y="3352800"/>
            <a:ext cx="6447501" cy="11782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38" name="Google Shape;138;p25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5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5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1" name="Google Shape;141;p25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6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6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05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/>
          <p:nvPr>
            <p:ph type="title"/>
          </p:nvPr>
        </p:nvSpPr>
        <p:spPr>
          <a:xfrm>
            <a:off x="508001" y="1448991"/>
            <a:ext cx="6447501" cy="19465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6"/>
          <p:cNvSpPr txBox="1"/>
          <p:nvPr>
            <p:ph idx="1" type="body"/>
          </p:nvPr>
        </p:nvSpPr>
        <p:spPr>
          <a:xfrm>
            <a:off x="508001" y="3395586"/>
            <a:ext cx="6447501" cy="1135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6" name="Google Shape;146;p26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6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6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type="title"/>
          </p:nvPr>
        </p:nvSpPr>
        <p:spPr>
          <a:xfrm>
            <a:off x="698500" y="457200"/>
            <a:ext cx="6070601" cy="2266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7"/>
          <p:cNvSpPr txBox="1"/>
          <p:nvPr>
            <p:ph idx="1" type="body"/>
          </p:nvPr>
        </p:nvSpPr>
        <p:spPr>
          <a:xfrm>
            <a:off x="507999" y="3009900"/>
            <a:ext cx="6447502" cy="3856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52" name="Google Shape;152;p27"/>
          <p:cNvSpPr txBox="1"/>
          <p:nvPr>
            <p:ph idx="2" type="body"/>
          </p:nvPr>
        </p:nvSpPr>
        <p:spPr>
          <a:xfrm>
            <a:off x="508001" y="3395586"/>
            <a:ext cx="6447501" cy="1135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3" name="Google Shape;153;p27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7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7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6" name="Google Shape;156;p27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6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7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6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title"/>
          </p:nvPr>
        </p:nvSpPr>
        <p:spPr>
          <a:xfrm>
            <a:off x="514350" y="457200"/>
            <a:ext cx="6441152" cy="2266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8"/>
          <p:cNvSpPr txBox="1"/>
          <p:nvPr>
            <p:ph idx="1" type="body"/>
          </p:nvPr>
        </p:nvSpPr>
        <p:spPr>
          <a:xfrm>
            <a:off x="507999" y="3009900"/>
            <a:ext cx="6447502" cy="3856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61" name="Google Shape;161;p28"/>
          <p:cNvSpPr txBox="1"/>
          <p:nvPr>
            <p:ph idx="2" type="body"/>
          </p:nvPr>
        </p:nvSpPr>
        <p:spPr>
          <a:xfrm>
            <a:off x="508001" y="3395586"/>
            <a:ext cx="6447501" cy="1135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2" name="Google Shape;162;p28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8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8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/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9"/>
          <p:cNvSpPr txBox="1"/>
          <p:nvPr>
            <p:ph idx="1" type="body"/>
          </p:nvPr>
        </p:nvSpPr>
        <p:spPr>
          <a:xfrm rot="5400000">
            <a:off x="2276462" y="-148019"/>
            <a:ext cx="2910580" cy="64475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68" name="Google Shape;168;p29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29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29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/>
          <p:nvPr>
            <p:ph type="title"/>
          </p:nvPr>
        </p:nvSpPr>
        <p:spPr>
          <a:xfrm rot="5400000">
            <a:off x="4495739" y="1937215"/>
            <a:ext cx="3938588" cy="9785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0"/>
          <p:cNvSpPr txBox="1"/>
          <p:nvPr>
            <p:ph idx="1" type="body"/>
          </p:nvPr>
        </p:nvSpPr>
        <p:spPr>
          <a:xfrm rot="5400000">
            <a:off x="1186264" y="-221063"/>
            <a:ext cx="3938588" cy="5295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74" name="Google Shape;174;p30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30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0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/>
          <p:nvPr>
            <p:ph type="title"/>
          </p:nvPr>
        </p:nvSpPr>
        <p:spPr>
          <a:xfrm>
            <a:off x="508001" y="1123953"/>
            <a:ext cx="2890896" cy="9588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Trebuchet MS"/>
              <a:buNone/>
              <a:defRPr sz="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2"/>
          <p:cNvSpPr txBox="1"/>
          <p:nvPr>
            <p:ph idx="1" type="body"/>
          </p:nvPr>
        </p:nvSpPr>
        <p:spPr>
          <a:xfrm>
            <a:off x="3570346" y="386193"/>
            <a:ext cx="3385156" cy="41448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2" type="body"/>
          </p:nvPr>
        </p:nvSpPr>
        <p:spPr>
          <a:xfrm>
            <a:off x="508001" y="2082802"/>
            <a:ext cx="2890896" cy="1938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/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/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 sz="900"/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600"/>
              <a:buNone/>
              <a:defRPr sz="750"/>
            </a:lvl9pPr>
          </a:lstStyle>
          <a:p/>
        </p:txBody>
      </p:sp>
      <p:sp>
        <p:nvSpPr>
          <p:cNvPr id="60" name="Google Shape;60;p22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2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2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69" name="Google Shape;69;p1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71" name="Google Shape;71;p1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72" name="Google Shape;72;p1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73" name="Google Shape;73;p1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75" name="Google Shape;75;p1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76" name="Google Shape;76;p1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77" name="Google Shape;77;p1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" name="Google Shape;79;p13"/>
          <p:cNvSpPr txBox="1"/>
          <p:nvPr>
            <p:ph type="ctrTitle"/>
          </p:nvPr>
        </p:nvSpPr>
        <p:spPr>
          <a:xfrm>
            <a:off x="1130300" y="1803400"/>
            <a:ext cx="5825202" cy="12347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50"/>
              <a:buFont typeface="Trebuchet MS"/>
              <a:buNone/>
              <a:defRPr sz="405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subTitle"/>
          </p:nvPr>
        </p:nvSpPr>
        <p:spPr>
          <a:xfrm>
            <a:off x="1130300" y="3038125"/>
            <a:ext cx="5825202" cy="822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72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508001" y="2025651"/>
            <a:ext cx="6447501" cy="1369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Trebuchet MS"/>
              <a:buNone/>
              <a:defRPr b="0" sz="3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508001" y="3395586"/>
            <a:ext cx="6447501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840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7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508001" y="1620442"/>
            <a:ext cx="3138026" cy="29105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2" type="body"/>
          </p:nvPr>
        </p:nvSpPr>
        <p:spPr>
          <a:xfrm>
            <a:off x="3817477" y="1620442"/>
            <a:ext cx="3138026" cy="291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00" name="Google Shape;100;p18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8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8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506809" y="1620737"/>
            <a:ext cx="3139217" cy="4321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None/>
              <a:defRPr b="0" sz="1800"/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9pPr>
          </a:lstStyle>
          <a:p/>
        </p:txBody>
      </p:sp>
      <p:sp>
        <p:nvSpPr>
          <p:cNvPr id="106" name="Google Shape;106;p19"/>
          <p:cNvSpPr txBox="1"/>
          <p:nvPr>
            <p:ph idx="2" type="body"/>
          </p:nvPr>
        </p:nvSpPr>
        <p:spPr>
          <a:xfrm>
            <a:off x="506809" y="2052934"/>
            <a:ext cx="3139217" cy="2478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07" name="Google Shape;107;p19"/>
          <p:cNvSpPr txBox="1"/>
          <p:nvPr>
            <p:ph idx="3" type="body"/>
          </p:nvPr>
        </p:nvSpPr>
        <p:spPr>
          <a:xfrm>
            <a:off x="3816287" y="1620737"/>
            <a:ext cx="3139214" cy="4321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None/>
              <a:defRPr b="0" sz="1800"/>
            </a:lvl1pPr>
            <a:lvl2pPr indent="-22860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960"/>
              <a:buNone/>
              <a:defRPr b="1" sz="1200"/>
            </a:lvl9pPr>
          </a:lstStyle>
          <a:p/>
        </p:txBody>
      </p:sp>
      <p:sp>
        <p:nvSpPr>
          <p:cNvPr id="108" name="Google Shape;108;p19"/>
          <p:cNvSpPr txBox="1"/>
          <p:nvPr>
            <p:ph idx="4" type="body"/>
          </p:nvPr>
        </p:nvSpPr>
        <p:spPr>
          <a:xfrm>
            <a:off x="3816288" y="2052934"/>
            <a:ext cx="3139213" cy="2478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09" name="Google Shape;109;p19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9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9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0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0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0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2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7" name="Google Shape;7;p1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0" name="Google Shape;10;p12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2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13" name="Google Shape;13;p12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14" name="Google Shape;14;p12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15" name="Google Shape;15;p1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2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12"/>
          <p:cNvSpPr txBox="1"/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" type="body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►"/>
              <a:defRPr b="0" i="0" sz="1350" u="none" cap="none" strike="noStrik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►"/>
              <a:defRPr b="0" i="0" sz="1050" u="none" cap="none" strike="noStrik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FEFEF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2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75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2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75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2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11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41" name="Google Shape;41;p1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2" name="Google Shape;42;p1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3" name="Google Shape;43;p1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44" name="Google Shape;44;p11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5" name="Google Shape;45;p1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1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47" name="Google Shape;47;p11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48" name="Google Shape;48;p11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49" name="Google Shape;49;p1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" name="Google Shape;51;p11"/>
          <p:cNvSpPr txBox="1"/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1"/>
          <p:cNvSpPr txBox="1"/>
          <p:nvPr>
            <p:ph idx="1" type="body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►"/>
              <a:defRPr b="0" i="0" sz="13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9560" lvl="1" marL="9144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81939" lvl="2" marL="13716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840"/>
              <a:buFont typeface="Noto Sans Symbols"/>
              <a:buChar char="►"/>
              <a:defRPr b="0" i="0" sz="105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4319" lvl="3" marL="18288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4320" lvl="4" marL="22860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4320" lvl="5" marL="27432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4320" lvl="6" marL="32004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4320" lvl="7" marL="36576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4320" lvl="8" marL="4114800" marR="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3" name="Google Shape;53;p11"/>
          <p:cNvSpPr txBox="1"/>
          <p:nvPr>
            <p:ph idx="10" type="dt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4" name="Google Shape;54;p11"/>
          <p:cNvSpPr txBox="1"/>
          <p:nvPr>
            <p:ph idx="11" type="ftr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75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Trebuchet MS"/>
              <a:buNone/>
              <a:defRPr b="0" i="0" sz="675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7.png"/><Relationship Id="rId10" Type="http://schemas.openxmlformats.org/officeDocument/2006/relationships/image" Target="../media/image13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1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7" Type="http://schemas.openxmlformats.org/officeDocument/2006/relationships/image" Target="../media/image2.png"/><Relationship Id="rId8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"/>
          <p:cNvSpPr/>
          <p:nvPr/>
        </p:nvSpPr>
        <p:spPr>
          <a:xfrm>
            <a:off x="0" y="76200"/>
            <a:ext cx="9144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82" name="Google Shape;182;p1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183" name="Google Shape;183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4" name="Google Shape;184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dk1">
                  <a:alpha val="8000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85" name="Google Shape;185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86" name="Google Shape;186;p1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87" name="Google Shape;187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189" name="Google Shape;189;p1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190" name="Google Shape;190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" name="Google Shape;192;p1"/>
          <p:cNvSpPr txBox="1"/>
          <p:nvPr>
            <p:ph idx="1" type="subTitle"/>
          </p:nvPr>
        </p:nvSpPr>
        <p:spPr>
          <a:xfrm>
            <a:off x="1130300" y="3038124"/>
            <a:ext cx="5825202" cy="8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40"/>
              <a:buNone/>
            </a:pPr>
            <a:r>
              <a:rPr lang="en-US">
                <a:solidFill>
                  <a:schemeClr val="lt1"/>
                </a:solidFill>
              </a:rPr>
              <a:t>Introductions - Teacher Training Modules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040"/>
              <a:buNone/>
            </a:pPr>
            <a:r>
              <a:rPr lang="en-US">
                <a:solidFill>
                  <a:schemeClr val="lt1"/>
                </a:solidFill>
              </a:rPr>
              <a:t>ACRS21 Leadership Team</a:t>
            </a:r>
            <a:endParaRPr/>
          </a:p>
        </p:txBody>
      </p:sp>
      <p:sp>
        <p:nvSpPr>
          <p:cNvPr id="193" name="Google Shape;193;p1"/>
          <p:cNvSpPr txBox="1"/>
          <p:nvPr>
            <p:ph type="ctrTitle"/>
          </p:nvPr>
        </p:nvSpPr>
        <p:spPr>
          <a:xfrm>
            <a:off x="1130300" y="1803400"/>
            <a:ext cx="5825202" cy="123472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Trebuchet MS"/>
              <a:buNone/>
            </a:pPr>
            <a:r>
              <a:rPr lang="en-US" sz="3700"/>
              <a:t>ACRS21 Certificate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Trebuchet MS"/>
              <a:buNone/>
            </a:pPr>
            <a:r>
              <a:rPr lang="en-US" sz="3700"/>
              <a:t>Pathway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" name="Google Shape;358;p3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359" name="Google Shape;359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60" name="Google Shape;360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61" name="Google Shape;361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362" name="Google Shape;362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63" name="Google Shape;363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65" name="Google Shape;365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66" name="Google Shape;366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67" name="Google Shape;367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70" name="Google Shape;370;p3"/>
          <p:cNvSpPr txBox="1"/>
          <p:nvPr>
            <p:ph type="title"/>
          </p:nvPr>
        </p:nvSpPr>
        <p:spPr>
          <a:xfrm>
            <a:off x="489360" y="1036864"/>
            <a:ext cx="2660686" cy="306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</a:pPr>
            <a:r>
              <a:rPr lang="en-US" sz="3300"/>
              <a:t>Module 3: Leadership Activities and Positions</a:t>
            </a:r>
            <a:endParaRPr/>
          </a:p>
        </p:txBody>
      </p:sp>
      <p:grpSp>
        <p:nvGrpSpPr>
          <p:cNvPr id="371" name="Google Shape;371;p3"/>
          <p:cNvGrpSpPr/>
          <p:nvPr/>
        </p:nvGrpSpPr>
        <p:grpSpPr>
          <a:xfrm>
            <a:off x="996950" y="-6350"/>
            <a:ext cx="3575050" cy="5149850"/>
            <a:chOff x="7425267" y="-8467"/>
            <a:chExt cx="4766733" cy="6866467"/>
          </a:xfrm>
        </p:grpSpPr>
        <p:cxnSp>
          <p:nvCxnSpPr>
            <p:cNvPr id="372" name="Google Shape;372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74509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3" name="Google Shape;373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74" name="Google Shape;374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375" name="Google Shape;375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76" name="Google Shape;376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78" name="Google Shape;378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79" name="Google Shape;379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80" name="Google Shape;380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1" name="Google Shape;381;p3"/>
          <p:cNvSpPr/>
          <p:nvPr/>
        </p:nvSpPr>
        <p:spPr>
          <a:xfrm>
            <a:off x="4483289" y="0"/>
            <a:ext cx="466071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382" name="Google Shape;382;p3"/>
          <p:cNvGrpSpPr/>
          <p:nvPr/>
        </p:nvGrpSpPr>
        <p:grpSpPr>
          <a:xfrm>
            <a:off x="3687414" y="881008"/>
            <a:ext cx="4971603" cy="3389512"/>
            <a:chOff x="0" y="172586"/>
            <a:chExt cx="4971603" cy="3389512"/>
          </a:xfrm>
        </p:grpSpPr>
        <p:sp>
          <p:nvSpPr>
            <p:cNvPr id="383" name="Google Shape;383;p3"/>
            <p:cNvSpPr/>
            <p:nvPr/>
          </p:nvSpPr>
          <p:spPr>
            <a:xfrm>
              <a:off x="0" y="393986"/>
              <a:ext cx="4971603" cy="3780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3"/>
            <p:cNvSpPr/>
            <p:nvPr/>
          </p:nvSpPr>
          <p:spPr>
            <a:xfrm>
              <a:off x="248580" y="172586"/>
              <a:ext cx="3480122" cy="4428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3"/>
            <p:cNvSpPr txBox="1"/>
            <p:nvPr/>
          </p:nvSpPr>
          <p:spPr>
            <a:xfrm>
              <a:off x="270196" y="194202"/>
              <a:ext cx="3436890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Trebuchet MS"/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Presenter - Jasmine Flores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3"/>
            <p:cNvSpPr/>
            <p:nvPr/>
          </p:nvSpPr>
          <p:spPr>
            <a:xfrm>
              <a:off x="0" y="1074386"/>
              <a:ext cx="4971603" cy="155925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3"/>
            <p:cNvSpPr txBox="1"/>
            <p:nvPr/>
          </p:nvSpPr>
          <p:spPr>
            <a:xfrm>
              <a:off x="0" y="1074386"/>
              <a:ext cx="4971603" cy="1559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06675" lIns="385850" spcFirstLastPara="1" rIns="385850" wrap="square" tIns="31240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Trebuchet MS"/>
                <a:buChar char="•"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Modeling vs. Learning Leadership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Trebuchet MS"/>
                <a:buChar char="•"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How students can identify their leadership strengths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Trebuchet MS"/>
                <a:buChar char="•"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Leadership Conferences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Trebuchet MS"/>
                <a:buChar char="•"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Engaging Officer Teams in leadership roles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3"/>
            <p:cNvSpPr/>
            <p:nvPr/>
          </p:nvSpPr>
          <p:spPr>
            <a:xfrm>
              <a:off x="248580" y="852986"/>
              <a:ext cx="3480122" cy="4428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4BB40"/>
                </a:gs>
                <a:gs pos="78000">
                  <a:srgbClr val="CFA81A"/>
                </a:gs>
                <a:gs pos="100000">
                  <a:srgbClr val="CFA81A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3"/>
            <p:cNvSpPr txBox="1"/>
            <p:nvPr/>
          </p:nvSpPr>
          <p:spPr>
            <a:xfrm>
              <a:off x="270196" y="874602"/>
              <a:ext cx="3436890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Trebuchet MS"/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Module Highlights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3"/>
            <p:cNvSpPr/>
            <p:nvPr/>
          </p:nvSpPr>
          <p:spPr>
            <a:xfrm>
              <a:off x="0" y="2936036"/>
              <a:ext cx="4971603" cy="626062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766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3"/>
            <p:cNvSpPr txBox="1"/>
            <p:nvPr/>
          </p:nvSpPr>
          <p:spPr>
            <a:xfrm>
              <a:off x="0" y="2936036"/>
              <a:ext cx="4971603" cy="6260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06675" lIns="385850" spcFirstLastPara="1" rIns="385850" wrap="square" tIns="31240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Trebuchet MS"/>
                <a:buChar char="•"/>
              </a:pPr>
              <a:r>
                <a:rPr b="0" i="0" lang="en-US" sz="15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Value of leadership opportunities for students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3"/>
            <p:cNvSpPr/>
            <p:nvPr/>
          </p:nvSpPr>
          <p:spPr>
            <a:xfrm>
              <a:off x="248580" y="2714636"/>
              <a:ext cx="3480122" cy="4428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8713E"/>
                </a:gs>
                <a:gs pos="78000">
                  <a:srgbClr val="D25D12"/>
                </a:gs>
                <a:gs pos="100000">
                  <a:srgbClr val="D25D12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3"/>
            <p:cNvSpPr txBox="1"/>
            <p:nvPr/>
          </p:nvSpPr>
          <p:spPr>
            <a:xfrm>
              <a:off x="270196" y="2736252"/>
              <a:ext cx="3436890" cy="3995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500"/>
                <a:buFont typeface="Trebuchet MS"/>
                <a:buNone/>
              </a:pPr>
              <a:r>
                <a:rPr b="0" i="0" lang="en-US" sz="15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Chapter Spotlight - Bakersfield - North FFA Chapter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4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399" name="Google Shape;399;p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00" name="Google Shape;400;p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01" name="Google Shape;401;p4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402" name="Google Shape;402;p4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03" name="Google Shape;403;p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4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405" name="Google Shape;405;p4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406" name="Google Shape;406;p4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407" name="Google Shape;407;p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4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10" name="Google Shape;410;p4"/>
          <p:cNvSpPr txBox="1"/>
          <p:nvPr>
            <p:ph type="title"/>
          </p:nvPr>
        </p:nvSpPr>
        <p:spPr>
          <a:xfrm>
            <a:off x="489360" y="1036864"/>
            <a:ext cx="2660686" cy="306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</a:pPr>
            <a:r>
              <a:rPr lang="en-US" sz="3300"/>
              <a:t>Module 4: Team Participation</a:t>
            </a:r>
            <a:endParaRPr/>
          </a:p>
        </p:txBody>
      </p:sp>
      <p:grpSp>
        <p:nvGrpSpPr>
          <p:cNvPr id="411" name="Google Shape;411;p4"/>
          <p:cNvGrpSpPr/>
          <p:nvPr/>
        </p:nvGrpSpPr>
        <p:grpSpPr>
          <a:xfrm>
            <a:off x="996950" y="-6350"/>
            <a:ext cx="3575050" cy="5149850"/>
            <a:chOff x="7425267" y="-8467"/>
            <a:chExt cx="4766733" cy="6866467"/>
          </a:xfrm>
        </p:grpSpPr>
        <p:cxnSp>
          <p:nvCxnSpPr>
            <p:cNvPr id="412" name="Google Shape;412;p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74509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13" name="Google Shape;413;p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14" name="Google Shape;414;p4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415" name="Google Shape;415;p4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16" name="Google Shape;416;p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4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418" name="Google Shape;418;p4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419" name="Google Shape;419;p4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420" name="Google Shape;420;p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1" name="Google Shape;421;p4"/>
          <p:cNvSpPr/>
          <p:nvPr/>
        </p:nvSpPr>
        <p:spPr>
          <a:xfrm>
            <a:off x="4483289" y="0"/>
            <a:ext cx="466071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422" name="Google Shape;422;p4"/>
          <p:cNvGrpSpPr/>
          <p:nvPr/>
        </p:nvGrpSpPr>
        <p:grpSpPr>
          <a:xfrm>
            <a:off x="3687414" y="904149"/>
            <a:ext cx="4971603" cy="3343231"/>
            <a:chOff x="0" y="195727"/>
            <a:chExt cx="4971603" cy="3343231"/>
          </a:xfrm>
        </p:grpSpPr>
        <p:sp>
          <p:nvSpPr>
            <p:cNvPr id="423" name="Google Shape;423;p4"/>
            <p:cNvSpPr/>
            <p:nvPr/>
          </p:nvSpPr>
          <p:spPr>
            <a:xfrm>
              <a:off x="0" y="358088"/>
              <a:ext cx="4971603" cy="2772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4"/>
            <p:cNvSpPr/>
            <p:nvPr/>
          </p:nvSpPr>
          <p:spPr>
            <a:xfrm>
              <a:off x="248580" y="195727"/>
              <a:ext cx="3480122" cy="32472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4"/>
            <p:cNvSpPr txBox="1"/>
            <p:nvPr/>
          </p:nvSpPr>
          <p:spPr>
            <a:xfrm>
              <a:off x="264432" y="211579"/>
              <a:ext cx="3448418" cy="2930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Trebuchet MS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Presenter - Cameron Standridge	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4"/>
            <p:cNvSpPr/>
            <p:nvPr/>
          </p:nvSpPr>
          <p:spPr>
            <a:xfrm>
              <a:off x="0" y="857048"/>
              <a:ext cx="4971603" cy="9702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4"/>
            <p:cNvSpPr txBox="1"/>
            <p:nvPr/>
          </p:nvSpPr>
          <p:spPr>
            <a:xfrm>
              <a:off x="0" y="857048"/>
              <a:ext cx="4971603" cy="97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8225" lIns="385850" spcFirstLastPara="1" rIns="385850" wrap="square" tIns="22910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Ideal Team Player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Identify possible dysfunctions of a team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Review of CDE Competitions, Team Practice, and Project Teams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Connection between Team Participation and Career Success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4"/>
            <p:cNvSpPr/>
            <p:nvPr/>
          </p:nvSpPr>
          <p:spPr>
            <a:xfrm>
              <a:off x="248580" y="694688"/>
              <a:ext cx="3480122" cy="32472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4BB40"/>
                </a:gs>
                <a:gs pos="78000">
                  <a:srgbClr val="CFA81A"/>
                </a:gs>
                <a:gs pos="100000">
                  <a:srgbClr val="CFA81A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4"/>
            <p:cNvSpPr txBox="1"/>
            <p:nvPr/>
          </p:nvSpPr>
          <p:spPr>
            <a:xfrm>
              <a:off x="264432" y="710540"/>
              <a:ext cx="3448418" cy="2930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Trebuchet MS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Module Highlights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4"/>
            <p:cNvSpPr/>
            <p:nvPr/>
          </p:nvSpPr>
          <p:spPr>
            <a:xfrm>
              <a:off x="0" y="2049008"/>
              <a:ext cx="4971603" cy="148995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766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4"/>
            <p:cNvSpPr txBox="1"/>
            <p:nvPr/>
          </p:nvSpPr>
          <p:spPr>
            <a:xfrm>
              <a:off x="0" y="2049008"/>
              <a:ext cx="4971603" cy="14899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8225" lIns="385850" spcFirstLastPara="1" rIns="385850" wrap="square" tIns="22910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Interview with FFA Advisor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9850" lvl="2" marL="11430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How do you build team dynamics?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9850" lvl="2" marL="11430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Advice for other’s coaching CDEs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Interview with Student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9850" lvl="2" marL="11430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What do you enjoy about CDEs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9850" lvl="2" marL="11430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What have you learned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9850" lvl="2" marL="11430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Trebuchet MS"/>
                <a:buChar char="•"/>
              </a:pPr>
              <a:r>
                <a:rPr b="0" i="0" lang="en-US" sz="11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How does it apply to your Career Goals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4"/>
            <p:cNvSpPr/>
            <p:nvPr/>
          </p:nvSpPr>
          <p:spPr>
            <a:xfrm>
              <a:off x="248580" y="1886648"/>
              <a:ext cx="3480122" cy="32472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8713E"/>
                </a:gs>
                <a:gs pos="78000">
                  <a:srgbClr val="D25D12"/>
                </a:gs>
                <a:gs pos="100000">
                  <a:srgbClr val="D25D12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4"/>
            <p:cNvSpPr txBox="1"/>
            <p:nvPr/>
          </p:nvSpPr>
          <p:spPr>
            <a:xfrm>
              <a:off x="264432" y="1902500"/>
              <a:ext cx="3448418" cy="2930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Trebuchet MS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Chapter Spotlight - Tulare FFA Chapter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8" name="Google Shape;438;p5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439" name="Google Shape;439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40" name="Google Shape;440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41" name="Google Shape;441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442" name="Google Shape;442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43" name="Google Shape;443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445" name="Google Shape;445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446" name="Google Shape;446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447" name="Google Shape;447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9" name="Google Shape;449;p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50" name="Google Shape;450;p5"/>
          <p:cNvSpPr txBox="1"/>
          <p:nvPr>
            <p:ph type="title"/>
          </p:nvPr>
        </p:nvSpPr>
        <p:spPr>
          <a:xfrm>
            <a:off x="489360" y="1036864"/>
            <a:ext cx="2660686" cy="306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</a:pPr>
            <a:r>
              <a:rPr lang="en-US" sz="3300"/>
              <a:t>Module 5: Community Service</a:t>
            </a:r>
            <a:endParaRPr/>
          </a:p>
        </p:txBody>
      </p:sp>
      <p:grpSp>
        <p:nvGrpSpPr>
          <p:cNvPr id="451" name="Google Shape;451;p5"/>
          <p:cNvGrpSpPr/>
          <p:nvPr/>
        </p:nvGrpSpPr>
        <p:grpSpPr>
          <a:xfrm>
            <a:off x="996950" y="-6350"/>
            <a:ext cx="3575050" cy="5149850"/>
            <a:chOff x="7425267" y="-8467"/>
            <a:chExt cx="4766733" cy="6866467"/>
          </a:xfrm>
        </p:grpSpPr>
        <p:cxnSp>
          <p:nvCxnSpPr>
            <p:cNvPr id="452" name="Google Shape;452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74509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53" name="Google Shape;453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54" name="Google Shape;454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455" name="Google Shape;455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56" name="Google Shape;456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458" name="Google Shape;458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459" name="Google Shape;459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460" name="Google Shape;460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1" name="Google Shape;461;p5"/>
          <p:cNvSpPr/>
          <p:nvPr/>
        </p:nvSpPr>
        <p:spPr>
          <a:xfrm>
            <a:off x="4483289" y="0"/>
            <a:ext cx="466071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462" name="Google Shape;462;p5"/>
          <p:cNvGrpSpPr/>
          <p:nvPr/>
        </p:nvGrpSpPr>
        <p:grpSpPr>
          <a:xfrm>
            <a:off x="3687414" y="723069"/>
            <a:ext cx="4971603" cy="3705391"/>
            <a:chOff x="0" y="14647"/>
            <a:chExt cx="4971603" cy="3705391"/>
          </a:xfrm>
        </p:grpSpPr>
        <p:sp>
          <p:nvSpPr>
            <p:cNvPr id="463" name="Google Shape;463;p5"/>
            <p:cNvSpPr/>
            <p:nvPr/>
          </p:nvSpPr>
          <p:spPr>
            <a:xfrm>
              <a:off x="0" y="206527"/>
              <a:ext cx="4971603" cy="3276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5"/>
            <p:cNvSpPr/>
            <p:nvPr/>
          </p:nvSpPr>
          <p:spPr>
            <a:xfrm>
              <a:off x="248580" y="14647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5"/>
            <p:cNvSpPr txBox="1"/>
            <p:nvPr/>
          </p:nvSpPr>
          <p:spPr>
            <a:xfrm>
              <a:off x="267314" y="33381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Presenter - Cameron Standridge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5"/>
            <p:cNvSpPr/>
            <p:nvPr/>
          </p:nvSpPr>
          <p:spPr>
            <a:xfrm>
              <a:off x="0" y="796207"/>
              <a:ext cx="4971603" cy="151515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5"/>
            <p:cNvSpPr txBox="1"/>
            <p:nvPr/>
          </p:nvSpPr>
          <p:spPr>
            <a:xfrm>
              <a:off x="0" y="796207"/>
              <a:ext cx="4971603" cy="15151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2450" lIns="385850" spcFirstLastPara="1" rIns="385850" wrap="square" tIns="27075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Explanation of the 4 Steps of Community Service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How to identify opportunities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Development of a Project Plan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How to Engage Community Partners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Living to Serve Grants - tutorial on how to access grant information on ffa.org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5"/>
            <p:cNvSpPr/>
            <p:nvPr/>
          </p:nvSpPr>
          <p:spPr>
            <a:xfrm>
              <a:off x="248580" y="604328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4BB40"/>
                </a:gs>
                <a:gs pos="78000">
                  <a:srgbClr val="CFA81A"/>
                </a:gs>
                <a:gs pos="100000">
                  <a:srgbClr val="CFA81A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5"/>
            <p:cNvSpPr txBox="1"/>
            <p:nvPr/>
          </p:nvSpPr>
          <p:spPr>
            <a:xfrm>
              <a:off x="267314" y="623062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Module Highlights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5"/>
            <p:cNvSpPr/>
            <p:nvPr/>
          </p:nvSpPr>
          <p:spPr>
            <a:xfrm>
              <a:off x="0" y="2573438"/>
              <a:ext cx="4971603" cy="11466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766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5"/>
            <p:cNvSpPr txBox="1"/>
            <p:nvPr/>
          </p:nvSpPr>
          <p:spPr>
            <a:xfrm>
              <a:off x="0" y="2573438"/>
              <a:ext cx="4971603" cy="114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2450" lIns="385850" spcFirstLastPara="1" rIns="385850" wrap="square" tIns="27075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Interview with FFA Advisor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Community service activities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Benefits for students and community members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Advice for other advisors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5"/>
            <p:cNvSpPr/>
            <p:nvPr/>
          </p:nvSpPr>
          <p:spPr>
            <a:xfrm>
              <a:off x="248580" y="2381558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8713E"/>
                </a:gs>
                <a:gs pos="78000">
                  <a:srgbClr val="D25D12"/>
                </a:gs>
                <a:gs pos="100000">
                  <a:srgbClr val="D25D12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5"/>
            <p:cNvSpPr txBox="1"/>
            <p:nvPr/>
          </p:nvSpPr>
          <p:spPr>
            <a:xfrm>
              <a:off x="267314" y="2400292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Chapter Spotlight - Firebaugh FFA Chapter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8" name="Google Shape;478;p6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479" name="Google Shape;479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80" name="Google Shape;480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81" name="Google Shape;481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482" name="Google Shape;482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83" name="Google Shape;483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485" name="Google Shape;485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486" name="Google Shape;486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487" name="Google Shape;487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6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9" name="Google Shape;489;p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90" name="Google Shape;490;p6"/>
          <p:cNvSpPr txBox="1"/>
          <p:nvPr>
            <p:ph type="title"/>
          </p:nvPr>
        </p:nvSpPr>
        <p:spPr>
          <a:xfrm>
            <a:off x="489360" y="1036864"/>
            <a:ext cx="2660686" cy="306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</a:pPr>
            <a:r>
              <a:rPr lang="en-US" sz="3300"/>
              <a:t>Module 6: Public Speaking</a:t>
            </a:r>
            <a:endParaRPr/>
          </a:p>
        </p:txBody>
      </p:sp>
      <p:grpSp>
        <p:nvGrpSpPr>
          <p:cNvPr id="491" name="Google Shape;491;p6"/>
          <p:cNvGrpSpPr/>
          <p:nvPr/>
        </p:nvGrpSpPr>
        <p:grpSpPr>
          <a:xfrm>
            <a:off x="996950" y="-6350"/>
            <a:ext cx="3575050" cy="5149850"/>
            <a:chOff x="7425267" y="-8467"/>
            <a:chExt cx="4766733" cy="6866467"/>
          </a:xfrm>
        </p:grpSpPr>
        <p:cxnSp>
          <p:nvCxnSpPr>
            <p:cNvPr id="492" name="Google Shape;492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74509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93" name="Google Shape;493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94" name="Google Shape;494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495" name="Google Shape;495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96" name="Google Shape;496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498" name="Google Shape;498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499" name="Google Shape;499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500" name="Google Shape;500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1" name="Google Shape;501;p6"/>
          <p:cNvSpPr/>
          <p:nvPr/>
        </p:nvSpPr>
        <p:spPr>
          <a:xfrm>
            <a:off x="4483289" y="0"/>
            <a:ext cx="466071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502" name="Google Shape;502;p6"/>
          <p:cNvGrpSpPr/>
          <p:nvPr/>
        </p:nvGrpSpPr>
        <p:grpSpPr>
          <a:xfrm>
            <a:off x="3687414" y="799524"/>
            <a:ext cx="4971603" cy="3552481"/>
            <a:chOff x="0" y="91102"/>
            <a:chExt cx="4971603" cy="3552481"/>
          </a:xfrm>
        </p:grpSpPr>
        <p:sp>
          <p:nvSpPr>
            <p:cNvPr id="503" name="Google Shape;503;p6"/>
            <p:cNvSpPr/>
            <p:nvPr/>
          </p:nvSpPr>
          <p:spPr>
            <a:xfrm>
              <a:off x="0" y="327262"/>
              <a:ext cx="4971603" cy="4032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6"/>
            <p:cNvSpPr/>
            <p:nvPr/>
          </p:nvSpPr>
          <p:spPr>
            <a:xfrm>
              <a:off x="248580" y="91102"/>
              <a:ext cx="3480122" cy="47232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6"/>
            <p:cNvSpPr txBox="1"/>
            <p:nvPr/>
          </p:nvSpPr>
          <p:spPr>
            <a:xfrm>
              <a:off x="271637" y="114159"/>
              <a:ext cx="3434008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Presenter - Cameron Standridge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6"/>
            <p:cNvSpPr/>
            <p:nvPr/>
          </p:nvSpPr>
          <p:spPr>
            <a:xfrm>
              <a:off x="0" y="1053023"/>
              <a:ext cx="4971603" cy="13860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6"/>
            <p:cNvSpPr txBox="1"/>
            <p:nvPr/>
          </p:nvSpPr>
          <p:spPr>
            <a:xfrm>
              <a:off x="0" y="1053023"/>
              <a:ext cx="4971603" cy="138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3775" lIns="385850" spcFirstLastPara="1" rIns="385850" wrap="square" tIns="3332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rebuchet MS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Benefits of Public Speaking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rebuchet MS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Overcoming Nervousness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rebuchet MS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Speaking Contests, Class Presentations, and Formal Presentations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6"/>
            <p:cNvSpPr/>
            <p:nvPr/>
          </p:nvSpPr>
          <p:spPr>
            <a:xfrm>
              <a:off x="248580" y="816863"/>
              <a:ext cx="3480122" cy="47232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4BB40"/>
                </a:gs>
                <a:gs pos="78000">
                  <a:srgbClr val="CFA81A"/>
                </a:gs>
                <a:gs pos="100000">
                  <a:srgbClr val="CFA81A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6"/>
            <p:cNvSpPr txBox="1"/>
            <p:nvPr/>
          </p:nvSpPr>
          <p:spPr>
            <a:xfrm>
              <a:off x="271637" y="839920"/>
              <a:ext cx="3434008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Module Highlights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6"/>
            <p:cNvSpPr/>
            <p:nvPr/>
          </p:nvSpPr>
          <p:spPr>
            <a:xfrm>
              <a:off x="0" y="2761583"/>
              <a:ext cx="4971603" cy="8820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766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6"/>
            <p:cNvSpPr txBox="1"/>
            <p:nvPr/>
          </p:nvSpPr>
          <p:spPr>
            <a:xfrm>
              <a:off x="0" y="2761583"/>
              <a:ext cx="4971603" cy="88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3775" lIns="385850" spcFirstLastPara="1" rIns="385850" wrap="square" tIns="3332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rebuchet MS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Value of skills learned when students speak, tips for public speaking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6"/>
            <p:cNvSpPr/>
            <p:nvPr/>
          </p:nvSpPr>
          <p:spPr>
            <a:xfrm>
              <a:off x="248580" y="2525423"/>
              <a:ext cx="3480122" cy="47232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8713E"/>
                </a:gs>
                <a:gs pos="78000">
                  <a:srgbClr val="D25D12"/>
                </a:gs>
                <a:gs pos="100000">
                  <a:srgbClr val="D25D12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6"/>
            <p:cNvSpPr txBox="1"/>
            <p:nvPr/>
          </p:nvSpPr>
          <p:spPr>
            <a:xfrm>
              <a:off x="271637" y="2548480"/>
              <a:ext cx="3434008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rebuchet MS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Chapter Spotlight - Sierra FFA Chapter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8" name="Google Shape;518;p7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519" name="Google Shape;519;p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20" name="Google Shape;520;p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521" name="Google Shape;521;p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522" name="Google Shape;522;p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523" name="Google Shape;523;p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525" name="Google Shape;525;p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526" name="Google Shape;526;p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527" name="Google Shape;527;p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9" name="Google Shape;529;p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30" name="Google Shape;530;p7"/>
          <p:cNvSpPr txBox="1"/>
          <p:nvPr>
            <p:ph type="title"/>
          </p:nvPr>
        </p:nvSpPr>
        <p:spPr>
          <a:xfrm>
            <a:off x="489360" y="1036864"/>
            <a:ext cx="2660686" cy="306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</a:pPr>
            <a:r>
              <a:rPr lang="en-US" sz="3300"/>
              <a:t>Module 7: SAE Projects and Work Experience</a:t>
            </a:r>
            <a:endParaRPr/>
          </a:p>
        </p:txBody>
      </p:sp>
      <p:grpSp>
        <p:nvGrpSpPr>
          <p:cNvPr id="531" name="Google Shape;531;p7"/>
          <p:cNvGrpSpPr/>
          <p:nvPr/>
        </p:nvGrpSpPr>
        <p:grpSpPr>
          <a:xfrm>
            <a:off x="996950" y="-6350"/>
            <a:ext cx="3575050" cy="5149850"/>
            <a:chOff x="7425267" y="-8467"/>
            <a:chExt cx="4766733" cy="6866467"/>
          </a:xfrm>
        </p:grpSpPr>
        <p:cxnSp>
          <p:nvCxnSpPr>
            <p:cNvPr id="532" name="Google Shape;532;p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74509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3" name="Google Shape;533;p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534" name="Google Shape;534;p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535" name="Google Shape;535;p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536" name="Google Shape;536;p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538" name="Google Shape;538;p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539" name="Google Shape;539;p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540" name="Google Shape;540;p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1" name="Google Shape;541;p7"/>
          <p:cNvSpPr/>
          <p:nvPr/>
        </p:nvSpPr>
        <p:spPr>
          <a:xfrm>
            <a:off x="4483289" y="0"/>
            <a:ext cx="466071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542" name="Google Shape;542;p7"/>
          <p:cNvGrpSpPr/>
          <p:nvPr/>
        </p:nvGrpSpPr>
        <p:grpSpPr>
          <a:xfrm>
            <a:off x="3687414" y="804969"/>
            <a:ext cx="4971603" cy="3541591"/>
            <a:chOff x="0" y="96547"/>
            <a:chExt cx="4971603" cy="3541591"/>
          </a:xfrm>
        </p:grpSpPr>
        <p:sp>
          <p:nvSpPr>
            <p:cNvPr id="543" name="Google Shape;543;p7"/>
            <p:cNvSpPr/>
            <p:nvPr/>
          </p:nvSpPr>
          <p:spPr>
            <a:xfrm>
              <a:off x="0" y="288427"/>
              <a:ext cx="4971603" cy="3276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7"/>
            <p:cNvSpPr/>
            <p:nvPr/>
          </p:nvSpPr>
          <p:spPr>
            <a:xfrm>
              <a:off x="248580" y="96547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7"/>
            <p:cNvSpPr txBox="1"/>
            <p:nvPr/>
          </p:nvSpPr>
          <p:spPr>
            <a:xfrm>
              <a:off x="267314" y="115281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Presenter - Jonathan Moules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7"/>
            <p:cNvSpPr/>
            <p:nvPr/>
          </p:nvSpPr>
          <p:spPr>
            <a:xfrm>
              <a:off x="0" y="878107"/>
              <a:ext cx="4971603" cy="135135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7"/>
            <p:cNvSpPr txBox="1"/>
            <p:nvPr/>
          </p:nvSpPr>
          <p:spPr>
            <a:xfrm>
              <a:off x="0" y="878107"/>
              <a:ext cx="4971603" cy="135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2450" lIns="385850" spcFirstLastPara="1" rIns="385850" wrap="square" tIns="27075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SAEs of Today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SAE Roadmap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Effectively Engaging Students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Big Idea - steps to getting students College and Career Ready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7"/>
            <p:cNvSpPr/>
            <p:nvPr/>
          </p:nvSpPr>
          <p:spPr>
            <a:xfrm>
              <a:off x="248580" y="686227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4BB40"/>
                </a:gs>
                <a:gs pos="78000">
                  <a:srgbClr val="CFA81A"/>
                </a:gs>
                <a:gs pos="100000">
                  <a:srgbClr val="CFA81A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7"/>
            <p:cNvSpPr txBox="1"/>
            <p:nvPr/>
          </p:nvSpPr>
          <p:spPr>
            <a:xfrm>
              <a:off x="267314" y="704961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Module Highlights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7"/>
            <p:cNvSpPr/>
            <p:nvPr/>
          </p:nvSpPr>
          <p:spPr>
            <a:xfrm>
              <a:off x="0" y="2491538"/>
              <a:ext cx="4971603" cy="11466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766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7"/>
            <p:cNvSpPr txBox="1"/>
            <p:nvPr/>
          </p:nvSpPr>
          <p:spPr>
            <a:xfrm>
              <a:off x="0" y="2491538"/>
              <a:ext cx="4971603" cy="114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2450" lIns="385850" spcFirstLastPara="1" rIns="385850" wrap="square" tIns="27075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Interview with FFA Advisor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Types of school based enterprises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Benefits to students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Facilities tour of school farm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7"/>
            <p:cNvSpPr/>
            <p:nvPr/>
          </p:nvSpPr>
          <p:spPr>
            <a:xfrm>
              <a:off x="248580" y="2299657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8713E"/>
                </a:gs>
                <a:gs pos="78000">
                  <a:srgbClr val="D25D12"/>
                </a:gs>
                <a:gs pos="100000">
                  <a:srgbClr val="D25D12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7"/>
            <p:cNvSpPr txBox="1"/>
            <p:nvPr/>
          </p:nvSpPr>
          <p:spPr>
            <a:xfrm>
              <a:off x="267314" y="2318391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Chapter Spotlight - Clovis East FFA Chapter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8" name="Google Shape;558;p8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559" name="Google Shape;559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60" name="Google Shape;560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561" name="Google Shape;561;p8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562" name="Google Shape;562;p8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563" name="Google Shape;563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8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565" name="Google Shape;565;p8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566" name="Google Shape;566;p8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567" name="Google Shape;567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9" name="Google Shape;569;p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70" name="Google Shape;570;p8"/>
          <p:cNvSpPr txBox="1"/>
          <p:nvPr>
            <p:ph type="title"/>
          </p:nvPr>
        </p:nvSpPr>
        <p:spPr>
          <a:xfrm>
            <a:off x="489360" y="1036864"/>
            <a:ext cx="2660686" cy="306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</a:pPr>
            <a:r>
              <a:rPr lang="en-US" sz="3300"/>
              <a:t>Module 8: Job Shadowing and Internships</a:t>
            </a:r>
            <a:endParaRPr/>
          </a:p>
        </p:txBody>
      </p:sp>
      <p:grpSp>
        <p:nvGrpSpPr>
          <p:cNvPr id="571" name="Google Shape;571;p8"/>
          <p:cNvGrpSpPr/>
          <p:nvPr/>
        </p:nvGrpSpPr>
        <p:grpSpPr>
          <a:xfrm>
            <a:off x="996950" y="-6350"/>
            <a:ext cx="3575050" cy="5149850"/>
            <a:chOff x="7425267" y="-8467"/>
            <a:chExt cx="4766733" cy="6866467"/>
          </a:xfrm>
        </p:grpSpPr>
        <p:cxnSp>
          <p:nvCxnSpPr>
            <p:cNvPr id="572" name="Google Shape;572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74509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73" name="Google Shape;573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574" name="Google Shape;574;p8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575" name="Google Shape;575;p8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576" name="Google Shape;576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8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578" name="Google Shape;578;p8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579" name="Google Shape;579;p8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580" name="Google Shape;580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1" name="Google Shape;581;p8"/>
          <p:cNvSpPr/>
          <p:nvPr/>
        </p:nvSpPr>
        <p:spPr>
          <a:xfrm>
            <a:off x="4483289" y="0"/>
            <a:ext cx="466071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582" name="Google Shape;582;p8"/>
          <p:cNvGrpSpPr/>
          <p:nvPr/>
        </p:nvGrpSpPr>
        <p:grpSpPr>
          <a:xfrm>
            <a:off x="3687414" y="723069"/>
            <a:ext cx="4971603" cy="3705391"/>
            <a:chOff x="0" y="14647"/>
            <a:chExt cx="4971603" cy="3705391"/>
          </a:xfrm>
        </p:grpSpPr>
        <p:sp>
          <p:nvSpPr>
            <p:cNvPr id="583" name="Google Shape;583;p8"/>
            <p:cNvSpPr/>
            <p:nvPr/>
          </p:nvSpPr>
          <p:spPr>
            <a:xfrm>
              <a:off x="0" y="206527"/>
              <a:ext cx="4971603" cy="3276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8"/>
            <p:cNvSpPr/>
            <p:nvPr/>
          </p:nvSpPr>
          <p:spPr>
            <a:xfrm>
              <a:off x="248580" y="14647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8"/>
            <p:cNvSpPr txBox="1"/>
            <p:nvPr/>
          </p:nvSpPr>
          <p:spPr>
            <a:xfrm>
              <a:off x="267314" y="33381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Presenter - Jasmine Flores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8"/>
            <p:cNvSpPr/>
            <p:nvPr/>
          </p:nvSpPr>
          <p:spPr>
            <a:xfrm>
              <a:off x="0" y="796207"/>
              <a:ext cx="4971603" cy="11466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8"/>
            <p:cNvSpPr txBox="1"/>
            <p:nvPr/>
          </p:nvSpPr>
          <p:spPr>
            <a:xfrm>
              <a:off x="0" y="796207"/>
              <a:ext cx="4971603" cy="114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2450" lIns="385850" spcFirstLastPara="1" rIns="385850" wrap="square" tIns="27075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Job Shadowing and Internships Explained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Other examples of Career Development 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Industry tours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Career Fairs and College Fairs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8"/>
            <p:cNvSpPr/>
            <p:nvPr/>
          </p:nvSpPr>
          <p:spPr>
            <a:xfrm>
              <a:off x="248580" y="604328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4BB40"/>
                </a:gs>
                <a:gs pos="78000">
                  <a:srgbClr val="CFA81A"/>
                </a:gs>
                <a:gs pos="100000">
                  <a:srgbClr val="CFA81A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8"/>
            <p:cNvSpPr txBox="1"/>
            <p:nvPr/>
          </p:nvSpPr>
          <p:spPr>
            <a:xfrm>
              <a:off x="267314" y="623062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Module Highlights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8"/>
            <p:cNvSpPr/>
            <p:nvPr/>
          </p:nvSpPr>
          <p:spPr>
            <a:xfrm>
              <a:off x="0" y="2204888"/>
              <a:ext cx="4971603" cy="151515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766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8"/>
            <p:cNvSpPr txBox="1"/>
            <p:nvPr/>
          </p:nvSpPr>
          <p:spPr>
            <a:xfrm>
              <a:off x="0" y="2204888"/>
              <a:ext cx="4971603" cy="15151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2450" lIns="385850" spcFirstLastPara="1" rIns="385850" wrap="square" tIns="27075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Value of a job shadowing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Job Shadow Day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Steps necessary for placement at job sites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How to contact potential employers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Necessary Forms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8"/>
            <p:cNvSpPr/>
            <p:nvPr/>
          </p:nvSpPr>
          <p:spPr>
            <a:xfrm>
              <a:off x="248580" y="2013008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8713E"/>
                </a:gs>
                <a:gs pos="78000">
                  <a:srgbClr val="D25D12"/>
                </a:gs>
                <a:gs pos="100000">
                  <a:srgbClr val="D25D12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8"/>
            <p:cNvSpPr txBox="1"/>
            <p:nvPr/>
          </p:nvSpPr>
          <p:spPr>
            <a:xfrm>
              <a:off x="267314" y="2031742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Chapter Spotlight - Atwater FFA Chapter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8" name="Google Shape;598;p9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599" name="Google Shape;599;p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00" name="Google Shape;600;p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601" name="Google Shape;601;p9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602" name="Google Shape;602;p9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603" name="Google Shape;603;p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9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605" name="Google Shape;605;p9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606" name="Google Shape;606;p9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607" name="Google Shape;607;p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8" name="Google Shape;608;p9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9" name="Google Shape;609;p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0" name="Google Shape;610;p9"/>
          <p:cNvSpPr txBox="1"/>
          <p:nvPr>
            <p:ph type="title"/>
          </p:nvPr>
        </p:nvSpPr>
        <p:spPr>
          <a:xfrm>
            <a:off x="489360" y="1036864"/>
            <a:ext cx="2660686" cy="306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</a:pPr>
            <a:r>
              <a:rPr lang="en-US" sz="3300"/>
              <a:t>Module 9: Agriscience</a:t>
            </a:r>
            <a:endParaRPr/>
          </a:p>
        </p:txBody>
      </p:sp>
      <p:grpSp>
        <p:nvGrpSpPr>
          <p:cNvPr id="611" name="Google Shape;611;p9"/>
          <p:cNvGrpSpPr/>
          <p:nvPr/>
        </p:nvGrpSpPr>
        <p:grpSpPr>
          <a:xfrm>
            <a:off x="996950" y="-6350"/>
            <a:ext cx="3575050" cy="5149850"/>
            <a:chOff x="7425267" y="-8467"/>
            <a:chExt cx="4766733" cy="6866467"/>
          </a:xfrm>
        </p:grpSpPr>
        <p:cxnSp>
          <p:nvCxnSpPr>
            <p:cNvPr id="612" name="Google Shape;612;p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74509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13" name="Google Shape;613;p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614" name="Google Shape;614;p9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615" name="Google Shape;615;p9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616" name="Google Shape;616;p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9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618" name="Google Shape;618;p9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619" name="Google Shape;619;p9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620" name="Google Shape;620;p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1" name="Google Shape;621;p9"/>
          <p:cNvSpPr/>
          <p:nvPr/>
        </p:nvSpPr>
        <p:spPr>
          <a:xfrm>
            <a:off x="4483289" y="0"/>
            <a:ext cx="466071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22" name="Google Shape;622;p9"/>
          <p:cNvGrpSpPr/>
          <p:nvPr/>
        </p:nvGrpSpPr>
        <p:grpSpPr>
          <a:xfrm>
            <a:off x="3687414" y="851364"/>
            <a:ext cx="4971603" cy="3448801"/>
            <a:chOff x="0" y="142942"/>
            <a:chExt cx="4971603" cy="3448801"/>
          </a:xfrm>
        </p:grpSpPr>
        <p:sp>
          <p:nvSpPr>
            <p:cNvPr id="623" name="Google Shape;623;p9"/>
            <p:cNvSpPr/>
            <p:nvPr/>
          </p:nvSpPr>
          <p:spPr>
            <a:xfrm>
              <a:off x="0" y="290542"/>
              <a:ext cx="4971603" cy="2520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9"/>
            <p:cNvSpPr/>
            <p:nvPr/>
          </p:nvSpPr>
          <p:spPr>
            <a:xfrm>
              <a:off x="248580" y="142942"/>
              <a:ext cx="3480122" cy="295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9"/>
            <p:cNvSpPr txBox="1"/>
            <p:nvPr/>
          </p:nvSpPr>
          <p:spPr>
            <a:xfrm>
              <a:off x="262990" y="157352"/>
              <a:ext cx="3451302" cy="2663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Trebuchet MS"/>
                <a:buNone/>
              </a:pPr>
              <a:r>
                <a:rPr b="0" i="0" lang="en-US" sz="10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Presenter - Jonathan Moules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9"/>
            <p:cNvSpPr/>
            <p:nvPr/>
          </p:nvSpPr>
          <p:spPr>
            <a:xfrm>
              <a:off x="0" y="744143"/>
              <a:ext cx="4971603" cy="11655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9"/>
            <p:cNvSpPr txBox="1"/>
            <p:nvPr/>
          </p:nvSpPr>
          <p:spPr>
            <a:xfrm>
              <a:off x="0" y="744143"/>
              <a:ext cx="4971603" cy="11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1100" lIns="385850" spcFirstLastPara="1" rIns="385850" wrap="square" tIns="208275">
              <a:noAutofit/>
            </a:bodyPr>
            <a:lstStyle/>
            <a:p>
              <a:pPr indent="-571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Scientific Method and the Connections to Success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3500" lvl="2" marL="11430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Intellectual Flexibility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3500" lvl="2" marL="11430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Technical Skills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3500" lvl="2" marL="11430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Research Strategies that lead to Critical Thinking/Problem Solving Skills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57150" lvl="1" marL="5715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Areas of Agriscience Research in Agriculture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9"/>
            <p:cNvSpPr/>
            <p:nvPr/>
          </p:nvSpPr>
          <p:spPr>
            <a:xfrm>
              <a:off x="248580" y="596542"/>
              <a:ext cx="3480122" cy="295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4BB40"/>
                </a:gs>
                <a:gs pos="78000">
                  <a:srgbClr val="CFA81A"/>
                </a:gs>
                <a:gs pos="100000">
                  <a:srgbClr val="CFA81A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9"/>
            <p:cNvSpPr txBox="1"/>
            <p:nvPr/>
          </p:nvSpPr>
          <p:spPr>
            <a:xfrm>
              <a:off x="262990" y="610952"/>
              <a:ext cx="3451302" cy="2663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Trebuchet MS"/>
                <a:buNone/>
              </a:pPr>
              <a:r>
                <a:rPr b="0" i="0" lang="en-US" sz="10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Module Highlights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9"/>
            <p:cNvSpPr/>
            <p:nvPr/>
          </p:nvSpPr>
          <p:spPr>
            <a:xfrm>
              <a:off x="0" y="2111243"/>
              <a:ext cx="4971603" cy="14805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766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9"/>
            <p:cNvSpPr txBox="1"/>
            <p:nvPr/>
          </p:nvSpPr>
          <p:spPr>
            <a:xfrm>
              <a:off x="0" y="2111243"/>
              <a:ext cx="4971603" cy="148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1100" lIns="385850" spcFirstLastPara="1" rIns="385850" wrap="square" tIns="208275">
              <a:noAutofit/>
            </a:bodyPr>
            <a:lstStyle/>
            <a:p>
              <a:pPr indent="-571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Interview with FFA Advisor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3500" lvl="2" marL="11430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Opportunities for student engagement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3500" lvl="2" marL="11430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Benefits of Agriscience projects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57150" lvl="1" marL="5715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Interview with Dr. Lynn Martingale, Professor in Agricultural Education at UC Davis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3500" lvl="2" marL="11430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Agriscience projects prepare students for careers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3500" lvl="2" marL="11430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Types of skills learned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63500" lvl="2" marL="114300" marR="0" rtl="0" algn="l">
                <a:lnSpc>
                  <a:spcPct val="90000"/>
                </a:lnSpc>
                <a:spcBef>
                  <a:spcPts val="15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Trebuchet MS"/>
                <a:buChar char="•"/>
              </a:pPr>
              <a:r>
                <a:rPr b="0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Advice for teachers supervising agriscience projects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9"/>
            <p:cNvSpPr/>
            <p:nvPr/>
          </p:nvSpPr>
          <p:spPr>
            <a:xfrm>
              <a:off x="248580" y="1963643"/>
              <a:ext cx="3480122" cy="295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8713E"/>
                </a:gs>
                <a:gs pos="78000">
                  <a:srgbClr val="D25D12"/>
                </a:gs>
                <a:gs pos="100000">
                  <a:srgbClr val="D25D12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9"/>
            <p:cNvSpPr txBox="1"/>
            <p:nvPr/>
          </p:nvSpPr>
          <p:spPr>
            <a:xfrm>
              <a:off x="262990" y="1978053"/>
              <a:ext cx="3451302" cy="2663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Trebuchet MS"/>
                <a:buNone/>
              </a:pPr>
              <a:r>
                <a:rPr b="0" i="0" lang="en-US" sz="10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Chapter Spotlight - Exeter FFA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8" name="Google Shape;638;p10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639" name="Google Shape;639;p1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40" name="Google Shape;640;p1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641" name="Google Shape;641;p10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642" name="Google Shape;642;p10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643" name="Google Shape;643;p1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10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645" name="Google Shape;645;p10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646" name="Google Shape;646;p10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647" name="Google Shape;647;p1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10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9" name="Google Shape;649;p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0" name="Google Shape;650;p10"/>
          <p:cNvSpPr txBox="1"/>
          <p:nvPr>
            <p:ph type="title"/>
          </p:nvPr>
        </p:nvSpPr>
        <p:spPr>
          <a:xfrm>
            <a:off x="489360" y="1036864"/>
            <a:ext cx="2660686" cy="306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</a:pPr>
            <a:r>
              <a:rPr lang="en-US" sz="3300"/>
              <a:t>Module 10: Career Counseling</a:t>
            </a:r>
            <a:endParaRPr/>
          </a:p>
        </p:txBody>
      </p:sp>
      <p:grpSp>
        <p:nvGrpSpPr>
          <p:cNvPr id="651" name="Google Shape;651;p10"/>
          <p:cNvGrpSpPr/>
          <p:nvPr/>
        </p:nvGrpSpPr>
        <p:grpSpPr>
          <a:xfrm>
            <a:off x="996950" y="-6350"/>
            <a:ext cx="3575050" cy="5149850"/>
            <a:chOff x="7425267" y="-8467"/>
            <a:chExt cx="4766733" cy="6866467"/>
          </a:xfrm>
        </p:grpSpPr>
        <p:cxnSp>
          <p:nvCxnSpPr>
            <p:cNvPr id="652" name="Google Shape;652;p1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74509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53" name="Google Shape;653;p1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654" name="Google Shape;654;p10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655" name="Google Shape;655;p10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656" name="Google Shape;656;p1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7" name="Google Shape;657;p10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658" name="Google Shape;658;p10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659" name="Google Shape;659;p10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660" name="Google Shape;660;p1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1" name="Google Shape;661;p10"/>
          <p:cNvSpPr/>
          <p:nvPr/>
        </p:nvSpPr>
        <p:spPr>
          <a:xfrm>
            <a:off x="4483289" y="0"/>
            <a:ext cx="466071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662" name="Google Shape;662;p10"/>
          <p:cNvGrpSpPr/>
          <p:nvPr/>
        </p:nvGrpSpPr>
        <p:grpSpPr>
          <a:xfrm>
            <a:off x="3687414" y="941185"/>
            <a:ext cx="4971603" cy="3269160"/>
            <a:chOff x="0" y="232763"/>
            <a:chExt cx="4971603" cy="3269160"/>
          </a:xfrm>
        </p:grpSpPr>
        <p:sp>
          <p:nvSpPr>
            <p:cNvPr id="663" name="Google Shape;663;p10"/>
            <p:cNvSpPr/>
            <p:nvPr/>
          </p:nvSpPr>
          <p:spPr>
            <a:xfrm>
              <a:off x="0" y="409883"/>
              <a:ext cx="4971603" cy="3024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10"/>
            <p:cNvSpPr/>
            <p:nvPr/>
          </p:nvSpPr>
          <p:spPr>
            <a:xfrm>
              <a:off x="248580" y="232763"/>
              <a:ext cx="3480122" cy="35424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10"/>
            <p:cNvSpPr txBox="1"/>
            <p:nvPr/>
          </p:nvSpPr>
          <p:spPr>
            <a:xfrm>
              <a:off x="265873" y="250056"/>
              <a:ext cx="3445536" cy="319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rebuchet MS"/>
                <a:buNone/>
              </a:pPr>
              <a:r>
                <a:rPr b="0" i="0" lang="en-US" sz="12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Presenter - Jasmine Flores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10"/>
            <p:cNvSpPr/>
            <p:nvPr/>
          </p:nvSpPr>
          <p:spPr>
            <a:xfrm>
              <a:off x="0" y="954203"/>
              <a:ext cx="4971603" cy="10584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10"/>
            <p:cNvSpPr txBox="1"/>
            <p:nvPr/>
          </p:nvSpPr>
          <p:spPr>
            <a:xfrm>
              <a:off x="0" y="954203"/>
              <a:ext cx="4971603" cy="105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385850" spcFirstLastPara="1" rIns="385850" wrap="square" tIns="249925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rebuchet MS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Education plan/Career goals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rebuchet MS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5-year plan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rebuchet MS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Financial aid advising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rebuchet MS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Ideas that involve cultivating relationships with counselors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10"/>
            <p:cNvSpPr/>
            <p:nvPr/>
          </p:nvSpPr>
          <p:spPr>
            <a:xfrm>
              <a:off x="248580" y="777083"/>
              <a:ext cx="3480122" cy="35424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4BB40"/>
                </a:gs>
                <a:gs pos="78000">
                  <a:srgbClr val="CFA81A"/>
                </a:gs>
                <a:gs pos="100000">
                  <a:srgbClr val="CFA81A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10"/>
            <p:cNvSpPr txBox="1"/>
            <p:nvPr/>
          </p:nvSpPr>
          <p:spPr>
            <a:xfrm>
              <a:off x="265873" y="794376"/>
              <a:ext cx="3445536" cy="319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rebuchet MS"/>
                <a:buNone/>
              </a:pPr>
              <a:r>
                <a:rPr b="0" i="0" lang="en-US" sz="12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Module Highlights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10"/>
            <p:cNvSpPr/>
            <p:nvPr/>
          </p:nvSpPr>
          <p:spPr>
            <a:xfrm>
              <a:off x="0" y="2254523"/>
              <a:ext cx="4971603" cy="12474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766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10"/>
            <p:cNvSpPr txBox="1"/>
            <p:nvPr/>
          </p:nvSpPr>
          <p:spPr>
            <a:xfrm>
              <a:off x="0" y="2254523"/>
              <a:ext cx="4971603" cy="12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5325" lIns="385850" spcFirstLastPara="1" rIns="385850" wrap="square" tIns="249925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rebuchet MS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Value of creating career goals with an adult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rebuchet MS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Interview with Career Counselor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rebuchet MS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Educational Plan and a Career Plan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rebuchet MS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Career Development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8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Trebuchet MS"/>
                <a:buChar char="•"/>
              </a:pPr>
              <a:r>
                <a:rPr b="0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Value of Soft Skills to Employers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10"/>
            <p:cNvSpPr/>
            <p:nvPr/>
          </p:nvSpPr>
          <p:spPr>
            <a:xfrm>
              <a:off x="248580" y="2077403"/>
              <a:ext cx="3480122" cy="35424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8713E"/>
                </a:gs>
                <a:gs pos="78000">
                  <a:srgbClr val="D25D12"/>
                </a:gs>
                <a:gs pos="100000">
                  <a:srgbClr val="D25D12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10"/>
            <p:cNvSpPr txBox="1"/>
            <p:nvPr/>
          </p:nvSpPr>
          <p:spPr>
            <a:xfrm>
              <a:off x="265873" y="2094696"/>
              <a:ext cx="3445536" cy="319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Trebuchet MS"/>
                <a:buNone/>
              </a:pPr>
              <a:r>
                <a:rPr b="0" i="0" lang="en-US" sz="12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Chapter Spotlight - Madera South FFA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d53e3497b9_0_10"/>
          <p:cNvSpPr txBox="1"/>
          <p:nvPr>
            <p:ph type="title"/>
          </p:nvPr>
        </p:nvSpPr>
        <p:spPr>
          <a:xfrm>
            <a:off x="316614" y="-306788"/>
            <a:ext cx="6275571" cy="9588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r>
              <a:rPr b="0" i="0" lang="en-US" sz="2800" u="none" cap="none" strike="noStrike">
                <a:latin typeface="Trebuchet MS"/>
                <a:ea typeface="Trebuchet MS"/>
                <a:cs typeface="Trebuchet MS"/>
                <a:sym typeface="Trebuchet MS"/>
              </a:rPr>
              <a:t>ACRS21 Certificate Pathway Overview</a:t>
            </a:r>
            <a:endParaRPr/>
          </a:p>
        </p:txBody>
      </p:sp>
      <p:sp>
        <p:nvSpPr>
          <p:cNvPr id="199" name="Google Shape;199;gd53e3497b9_0_10"/>
          <p:cNvSpPr txBox="1"/>
          <p:nvPr/>
        </p:nvSpPr>
        <p:spPr>
          <a:xfrm>
            <a:off x="-172483" y="1105786"/>
            <a:ext cx="2890896" cy="34768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Goal: </a:t>
            </a:r>
            <a:endParaRPr/>
          </a:p>
          <a:p>
            <a:pPr indent="-228600" lvl="0" marL="457200" marR="0" rt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 To establish a transferable certificate pathway</a:t>
            </a:r>
            <a:endParaRPr/>
          </a:p>
        </p:txBody>
      </p:sp>
      <p:grpSp>
        <p:nvGrpSpPr>
          <p:cNvPr id="200" name="Google Shape;200;gd53e3497b9_0_10"/>
          <p:cNvGrpSpPr/>
          <p:nvPr/>
        </p:nvGrpSpPr>
        <p:grpSpPr>
          <a:xfrm>
            <a:off x="2897683" y="908847"/>
            <a:ext cx="4263032" cy="4060031"/>
            <a:chOff x="916483" y="1984"/>
            <a:chExt cx="4263032" cy="4060031"/>
          </a:xfrm>
        </p:grpSpPr>
        <p:sp>
          <p:nvSpPr>
            <p:cNvPr id="201" name="Google Shape;201;gd53e3497b9_0_10"/>
            <p:cNvSpPr/>
            <p:nvPr/>
          </p:nvSpPr>
          <p:spPr>
            <a:xfrm>
              <a:off x="916483" y="1984"/>
              <a:ext cx="2030015" cy="1218009"/>
            </a:xfrm>
            <a:prstGeom prst="rect">
              <a:avLst/>
            </a:prstGeom>
            <a:solidFill>
              <a:srgbClr val="688D18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gd53e3497b9_0_10"/>
            <p:cNvSpPr txBox="1"/>
            <p:nvPr/>
          </p:nvSpPr>
          <p:spPr>
            <a:xfrm>
              <a:off x="916483" y="1984"/>
              <a:ext cx="2030015" cy="12180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Soft skills and career readiness development </a:t>
              </a:r>
              <a:endPara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gd53e3497b9_0_10"/>
            <p:cNvSpPr/>
            <p:nvPr/>
          </p:nvSpPr>
          <p:spPr>
            <a:xfrm>
              <a:off x="3149500" y="1984"/>
              <a:ext cx="2030015" cy="1218009"/>
            </a:xfrm>
            <a:prstGeom prst="rect">
              <a:avLst/>
            </a:prstGeom>
            <a:solidFill>
              <a:srgbClr val="94CA3A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gd53e3497b9_0_10"/>
            <p:cNvSpPr txBox="1"/>
            <p:nvPr/>
          </p:nvSpPr>
          <p:spPr>
            <a:xfrm>
              <a:off x="3149500" y="1984"/>
              <a:ext cx="2030015" cy="12180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i="0" lang="en-US" sz="1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Based on FFA activities </a:t>
              </a:r>
              <a:endParaRPr i="0" sz="19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205" name="Google Shape;205;gd53e3497b9_0_10"/>
            <p:cNvSpPr/>
            <p:nvPr/>
          </p:nvSpPr>
          <p:spPr>
            <a:xfrm>
              <a:off x="916483" y="1422995"/>
              <a:ext cx="2030015" cy="1218009"/>
            </a:xfrm>
            <a:prstGeom prst="rect">
              <a:avLst/>
            </a:prstGeom>
            <a:solidFill>
              <a:srgbClr val="B6D58F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gd53e3497b9_0_10"/>
            <p:cNvSpPr txBox="1"/>
            <p:nvPr/>
          </p:nvSpPr>
          <p:spPr>
            <a:xfrm>
              <a:off x="916483" y="1422995"/>
              <a:ext cx="2030015" cy="12180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High school, to community college, and/or university levels.</a:t>
              </a:r>
              <a:endParaRPr b="0" i="0" sz="1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7" name="Google Shape;207;gd53e3497b9_0_10"/>
            <p:cNvSpPr/>
            <p:nvPr/>
          </p:nvSpPr>
          <p:spPr>
            <a:xfrm>
              <a:off x="3149500" y="1422995"/>
              <a:ext cx="2030015" cy="1218009"/>
            </a:xfrm>
            <a:prstGeom prst="rect">
              <a:avLst/>
            </a:prstGeom>
            <a:solidFill>
              <a:srgbClr val="B6D58F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gd53e3497b9_0_10"/>
            <p:cNvSpPr txBox="1"/>
            <p:nvPr/>
          </p:nvSpPr>
          <p:spPr>
            <a:xfrm>
              <a:off x="3149500" y="1422995"/>
              <a:ext cx="2030015" cy="12180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Aligned with Soft Skills and CTE Career Readiness Practice</a:t>
              </a:r>
              <a:endPara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gd53e3497b9_0_10"/>
            <p:cNvSpPr/>
            <p:nvPr/>
          </p:nvSpPr>
          <p:spPr>
            <a:xfrm>
              <a:off x="2032992" y="2844006"/>
              <a:ext cx="2030015" cy="1218009"/>
            </a:xfrm>
            <a:prstGeom prst="rect">
              <a:avLst/>
            </a:prstGeom>
            <a:solidFill>
              <a:srgbClr val="94CA3A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gd53e3497b9_0_10"/>
            <p:cNvSpPr txBox="1"/>
            <p:nvPr/>
          </p:nvSpPr>
          <p:spPr>
            <a:xfrm>
              <a:off x="2032992" y="2844006"/>
              <a:ext cx="2030015" cy="12180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No Cost </a:t>
              </a:r>
              <a:endPara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cd84d4fa2b_0_0"/>
          <p:cNvSpPr txBox="1"/>
          <p:nvPr>
            <p:ph type="title"/>
          </p:nvPr>
        </p:nvSpPr>
        <p:spPr>
          <a:xfrm>
            <a:off x="-964207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1"/>
              <a:buFont typeface="Arial"/>
              <a:buNone/>
            </a:pPr>
            <a:r>
              <a:rPr lang="en-US" sz="2800"/>
              <a:t>ACRS21 Certificate Pathway Overview</a:t>
            </a:r>
            <a:endParaRPr sz="2800"/>
          </a:p>
        </p:txBody>
      </p:sp>
      <p:sp>
        <p:nvSpPr>
          <p:cNvPr id="216" name="Google Shape;216;gcd84d4fa2b_0_0"/>
          <p:cNvSpPr txBox="1"/>
          <p:nvPr>
            <p:ph idx="1" type="body"/>
          </p:nvPr>
        </p:nvSpPr>
        <p:spPr>
          <a:xfrm>
            <a:off x="407534" y="1368362"/>
            <a:ext cx="1906866" cy="2558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112015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ACRS21 is Managed in AET</a:t>
            </a:r>
            <a:endParaRPr sz="3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21621"/>
              <a:buNone/>
            </a:pPr>
            <a:r>
              <a:t/>
            </a:r>
            <a:endParaRPr sz="1600"/>
          </a:p>
        </p:txBody>
      </p:sp>
      <p:grpSp>
        <p:nvGrpSpPr>
          <p:cNvPr id="217" name="Google Shape;217;gcd84d4fa2b_0_0"/>
          <p:cNvGrpSpPr/>
          <p:nvPr/>
        </p:nvGrpSpPr>
        <p:grpSpPr>
          <a:xfrm>
            <a:off x="-1703351" y="98460"/>
            <a:ext cx="9466416" cy="5098094"/>
            <a:chOff x="-4248077" y="-656452"/>
            <a:chExt cx="9466416" cy="5098094"/>
          </a:xfrm>
        </p:grpSpPr>
        <p:sp>
          <p:nvSpPr>
            <p:cNvPr id="218" name="Google Shape;218;gcd84d4fa2b_0_0"/>
            <p:cNvSpPr/>
            <p:nvPr/>
          </p:nvSpPr>
          <p:spPr>
            <a:xfrm>
              <a:off x="-4248077" y="-656452"/>
              <a:ext cx="5098094" cy="5098094"/>
            </a:xfrm>
            <a:prstGeom prst="blockArc">
              <a:avLst>
                <a:gd fmla="val 18900000" name="adj1"/>
                <a:gd fmla="val 2700000" name="adj2"/>
                <a:gd fmla="val 424" name="adj3"/>
              </a:avLst>
            </a:prstGeom>
            <a:noFill/>
            <a:ln cap="flat" cmpd="sng" w="254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gcd84d4fa2b_0_0"/>
            <p:cNvSpPr/>
            <p:nvPr/>
          </p:nvSpPr>
          <p:spPr>
            <a:xfrm>
              <a:off x="695812" y="540752"/>
              <a:ext cx="4522527" cy="1081352"/>
            </a:xfrm>
            <a:prstGeom prst="rect">
              <a:avLst/>
            </a:prstGeom>
            <a:solidFill>
              <a:srgbClr val="52A01E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gcd84d4fa2b_0_0"/>
            <p:cNvSpPr txBox="1"/>
            <p:nvPr/>
          </p:nvSpPr>
          <p:spPr>
            <a:xfrm>
              <a:off x="695812" y="540752"/>
              <a:ext cx="4522527" cy="10813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858300" spcFirstLastPara="1" rIns="60950" wrap="square" tIns="609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Application Manager - State FFA Degree and Proficiency Award Applications </a:t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gcd84d4fa2b_0_0"/>
            <p:cNvSpPr/>
            <p:nvPr/>
          </p:nvSpPr>
          <p:spPr>
            <a:xfrm>
              <a:off x="19966" y="405583"/>
              <a:ext cx="1351690" cy="135169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gcd84d4fa2b_0_0"/>
            <p:cNvSpPr/>
            <p:nvPr/>
          </p:nvSpPr>
          <p:spPr>
            <a:xfrm>
              <a:off x="695812" y="2163084"/>
              <a:ext cx="4522527" cy="1081352"/>
            </a:xfrm>
            <a:prstGeom prst="rect">
              <a:avLst/>
            </a:prstGeom>
            <a:solidFill>
              <a:srgbClr val="E7B91A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gcd84d4fa2b_0_0"/>
            <p:cNvSpPr txBox="1"/>
            <p:nvPr/>
          </p:nvSpPr>
          <p:spPr>
            <a:xfrm>
              <a:off x="695812" y="2163084"/>
              <a:ext cx="4522527" cy="10813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858300" spcFirstLastPara="1" rIns="60950" wrap="square" tIns="609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Teacher Training Modules and Resources </a:t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gcd84d4fa2b_0_0"/>
            <p:cNvSpPr/>
            <p:nvPr/>
          </p:nvSpPr>
          <p:spPr>
            <a:xfrm>
              <a:off x="19966" y="2027915"/>
              <a:ext cx="1351690" cy="1351690"/>
            </a:xfrm>
            <a:prstGeom prst="ellipse">
              <a:avLst/>
            </a:prstGeom>
            <a:solidFill>
              <a:schemeClr val="lt1"/>
            </a:solidFill>
            <a:ln cap="flat" cmpd="sng" w="25400">
              <a:solidFill>
                <a:srgbClr val="E7B91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descr="Ribbon with solid fill" id="225" name="Google Shape;225;gcd84d4fa2b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53833" y="1349910"/>
            <a:ext cx="949842" cy="94984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acher with solid fill" id="226" name="Google Shape;226;gcd84d4fa2b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53833" y="2960068"/>
            <a:ext cx="949842" cy="949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cd84d4fa2b_0_5"/>
          <p:cNvSpPr txBox="1"/>
          <p:nvPr>
            <p:ph type="title"/>
          </p:nvPr>
        </p:nvSpPr>
        <p:spPr>
          <a:xfrm>
            <a:off x="-1127485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41"/>
              <a:buFont typeface="Arial"/>
              <a:buNone/>
            </a:pPr>
            <a:r>
              <a:rPr lang="en-US" sz="2800"/>
              <a:t>ACRS21 Certificate Pathway Overview</a:t>
            </a:r>
            <a:endParaRPr sz="2800"/>
          </a:p>
        </p:txBody>
      </p:sp>
      <p:grpSp>
        <p:nvGrpSpPr>
          <p:cNvPr id="232" name="Google Shape;232;gcd84d4fa2b_0_5"/>
          <p:cNvGrpSpPr/>
          <p:nvPr/>
        </p:nvGrpSpPr>
        <p:grpSpPr>
          <a:xfrm>
            <a:off x="450576" y="717134"/>
            <a:ext cx="6156958" cy="4227060"/>
            <a:chOff x="0" y="41273"/>
            <a:chExt cx="6156958" cy="4227060"/>
          </a:xfrm>
        </p:grpSpPr>
        <p:sp>
          <p:nvSpPr>
            <p:cNvPr id="233" name="Google Shape;233;gcd84d4fa2b_0_5"/>
            <p:cNvSpPr/>
            <p:nvPr/>
          </p:nvSpPr>
          <p:spPr>
            <a:xfrm>
              <a:off x="0" y="41273"/>
              <a:ext cx="6156958" cy="680172"/>
            </a:xfrm>
            <a:prstGeom prst="roundRect">
              <a:avLst>
                <a:gd fmla="val 16667" name="adj"/>
              </a:avLst>
            </a:prstGeom>
            <a:solidFill>
              <a:srgbClr val="52A01E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gcd84d4fa2b_0_5"/>
            <p:cNvSpPr txBox="1"/>
            <p:nvPr/>
          </p:nvSpPr>
          <p:spPr>
            <a:xfrm>
              <a:off x="33203" y="74476"/>
              <a:ext cx="6090552" cy="6137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-US" sz="2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Industry Backed Certificate </a:t>
              </a:r>
              <a:endPara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gcd84d4fa2b_0_5"/>
            <p:cNvSpPr/>
            <p:nvPr/>
          </p:nvSpPr>
          <p:spPr>
            <a:xfrm>
              <a:off x="0" y="773285"/>
              <a:ext cx="6156958" cy="680172"/>
            </a:xfrm>
            <a:prstGeom prst="roundRect">
              <a:avLst>
                <a:gd fmla="val 16667" name="adj"/>
              </a:avLst>
            </a:prstGeom>
            <a:solidFill>
              <a:srgbClr val="77B11E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gcd84d4fa2b_0_5"/>
            <p:cNvSpPr txBox="1"/>
            <p:nvPr/>
          </p:nvSpPr>
          <p:spPr>
            <a:xfrm>
              <a:off x="33203" y="806488"/>
              <a:ext cx="6090552" cy="6137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Ag Industry Survey</a:t>
              </a:r>
              <a:endParaRPr/>
            </a:p>
          </p:txBody>
        </p:sp>
        <p:sp>
          <p:nvSpPr>
            <p:cNvPr id="237" name="Google Shape;237;gcd84d4fa2b_0_5"/>
            <p:cNvSpPr/>
            <p:nvPr/>
          </p:nvSpPr>
          <p:spPr>
            <a:xfrm>
              <a:off x="0" y="1505297"/>
              <a:ext cx="6156958" cy="680172"/>
            </a:xfrm>
            <a:prstGeom prst="roundRect">
              <a:avLst>
                <a:gd fmla="val 16667" name="adj"/>
              </a:avLst>
            </a:prstGeom>
            <a:solidFill>
              <a:srgbClr val="A4C31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gcd84d4fa2b_0_5"/>
            <p:cNvSpPr txBox="1"/>
            <p:nvPr/>
          </p:nvSpPr>
          <p:spPr>
            <a:xfrm>
              <a:off x="33203" y="1538500"/>
              <a:ext cx="6090552" cy="6137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117 employer responses</a:t>
              </a:r>
              <a:endPara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gcd84d4fa2b_0_5"/>
            <p:cNvSpPr/>
            <p:nvPr/>
          </p:nvSpPr>
          <p:spPr>
            <a:xfrm>
              <a:off x="0" y="2185469"/>
              <a:ext cx="6156958" cy="670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gcd84d4fa2b_0_5"/>
            <p:cNvSpPr txBox="1"/>
            <p:nvPr/>
          </p:nvSpPr>
          <p:spPr>
            <a:xfrm>
              <a:off x="0" y="2185469"/>
              <a:ext cx="6156958" cy="6706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2850" lIns="195475" spcFirstLastPara="1" rIns="128000" wrap="square" tIns="2285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Noto Sans Symbols"/>
                <a:buChar char="⮚"/>
              </a:pPr>
              <a:r>
                <a:rPr b="1" i="0" lang="en-US" sz="1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JG Boswell</a:t>
              </a:r>
              <a:endParaRPr/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8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Noto Sans Symbols"/>
                <a:buChar char="⮚"/>
              </a:pPr>
              <a:r>
                <a:rPr b="1" i="0" lang="en-US" sz="1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Wonderful</a:t>
              </a:r>
              <a:endParaRPr/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28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Noto Sans Symbols"/>
                <a:buChar char="⮚"/>
              </a:pPr>
              <a:r>
                <a:rPr b="1" i="0" lang="en-US" sz="14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Gallo</a:t>
              </a:r>
              <a:endPara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1" name="Google Shape;241;gcd84d4fa2b_0_5"/>
            <p:cNvSpPr/>
            <p:nvPr/>
          </p:nvSpPr>
          <p:spPr>
            <a:xfrm>
              <a:off x="0" y="2856149"/>
              <a:ext cx="6156958" cy="680172"/>
            </a:xfrm>
            <a:prstGeom prst="roundRect">
              <a:avLst>
                <a:gd fmla="val 16667" name="adj"/>
              </a:avLst>
            </a:prstGeom>
            <a:solidFill>
              <a:srgbClr val="D6D11A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gcd84d4fa2b_0_5"/>
            <p:cNvSpPr txBox="1"/>
            <p:nvPr/>
          </p:nvSpPr>
          <p:spPr>
            <a:xfrm>
              <a:off x="33203" y="2889352"/>
              <a:ext cx="6090552" cy="6137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85% of responders said they would honor the ACRS21 Certificate</a:t>
              </a:r>
              <a:endPara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gcd84d4fa2b_0_5"/>
            <p:cNvSpPr/>
            <p:nvPr/>
          </p:nvSpPr>
          <p:spPr>
            <a:xfrm>
              <a:off x="0" y="3588161"/>
              <a:ext cx="6156958" cy="680172"/>
            </a:xfrm>
            <a:prstGeom prst="roundRect">
              <a:avLst>
                <a:gd fmla="val 16667" name="adj"/>
              </a:avLst>
            </a:prstGeom>
            <a:solidFill>
              <a:srgbClr val="E7B91A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gcd84d4fa2b_0_5"/>
            <p:cNvSpPr txBox="1"/>
            <p:nvPr/>
          </p:nvSpPr>
          <p:spPr>
            <a:xfrm>
              <a:off x="33203" y="3621364"/>
              <a:ext cx="6090552" cy="6137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Top skills need in the Ag Industry</a:t>
              </a:r>
              <a:endPara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d53e3497b9_0_31"/>
          <p:cNvSpPr txBox="1"/>
          <p:nvPr>
            <p:ph type="title"/>
          </p:nvPr>
        </p:nvSpPr>
        <p:spPr>
          <a:xfrm>
            <a:off x="-483971" y="3544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5226"/>
              <a:buNone/>
            </a:pPr>
            <a:r>
              <a:rPr lang="en-US"/>
              <a:t>ACRS21 High School Certificate Requirements</a:t>
            </a:r>
            <a:endParaRPr/>
          </a:p>
        </p:txBody>
      </p:sp>
      <p:graphicFrame>
        <p:nvGraphicFramePr>
          <p:cNvPr id="250" name="Google Shape;250;gd53e3497b9_0_31"/>
          <p:cNvGraphicFramePr/>
          <p:nvPr/>
        </p:nvGraphicFramePr>
        <p:xfrm>
          <a:off x="503274" y="57269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{3179A736-3B9B-4AAE-900B-EF730FC02858}</a:tableStyleId>
              </a:tblPr>
              <a:tblGrid>
                <a:gridCol w="1446225"/>
                <a:gridCol w="2917850"/>
                <a:gridCol w="2182025"/>
              </a:tblGrid>
              <a:tr h="34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Meetings and Committees</a:t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15 hours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4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Leadership activities/positions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/>
                        <a:t>40 hours</a:t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</a:tr>
              <a:tr h="444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Team Participation</a:t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25 hours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4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Community Service</a:t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30 hours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</a:tr>
              <a:tr h="444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Public Speaking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(minimum of three events)</a:t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 hour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0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SAE projects</a:t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100 hours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</a:tr>
              <a:tr h="444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Job Shadowing and Career Exploration</a:t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27 hours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4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Agriscience Research Activities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/>
                        <a:t>10 hours</a:t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</a:tr>
              <a:tr h="444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Career Counseling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/>
                        <a:t>2 hours</a:t>
                      </a:r>
                      <a:endParaRPr b="1" sz="14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457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Total Hours for the High School Certificate = 250 hours over 4 years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DF5F">
                        <a:alpha val="20000"/>
                      </a:srgbClr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pic>
        <p:nvPicPr>
          <p:cNvPr descr="Boardroom with solid fill" id="251" name="Google Shape;251;gd53e3497b9_0_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6799" y="417829"/>
            <a:ext cx="608256" cy="608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ecturer with solid fill" id="252" name="Google Shape;252;gd53e3497b9_0_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99" y="964128"/>
            <a:ext cx="376221" cy="3762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heers with solid fill" id="253" name="Google Shape;253;gd53e3497b9_0_3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2899" y="1379789"/>
            <a:ext cx="437098" cy="4370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eighborhood with solid fill" id="254" name="Google Shape;254;gd53e3497b9_0_3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85912" y="1836818"/>
            <a:ext cx="441111" cy="4411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peech with solid fill" id="255" name="Google Shape;255;gd53e3497b9_0_3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96881" y="2227239"/>
            <a:ext cx="608256" cy="608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w with solid fill" id="256" name="Google Shape;256;gd53e3497b9_0_3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6001" y="2680624"/>
            <a:ext cx="669851" cy="6698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riefcase with solid fill" id="257" name="Google Shape;257;gd53e3497b9_0_3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84898" y="3238190"/>
            <a:ext cx="587320" cy="5873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ug under magnifying glass with solid fill" id="258" name="Google Shape;258;gd53e3497b9_0_3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56459" y="3753170"/>
            <a:ext cx="489099" cy="4890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ffice worker female with solid fill" id="259" name="Google Shape;259;gd53e3497b9_0_3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82249" y="4179372"/>
            <a:ext cx="489099" cy="4890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ffice worker male with solid fill" id="260" name="Google Shape;260;gd53e3497b9_0_3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144570" y="4181180"/>
            <a:ext cx="489099" cy="489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lt1"/>
        </a:solidFill>
      </p:bgPr>
    </p:bg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32"/>
          <p:cNvGrpSpPr/>
          <p:nvPr/>
        </p:nvGrpSpPr>
        <p:grpSpPr>
          <a:xfrm>
            <a:off x="329610" y="724548"/>
            <a:ext cx="8484780" cy="4183501"/>
            <a:chOff x="0" y="1534"/>
            <a:chExt cx="8484780" cy="4183501"/>
          </a:xfrm>
        </p:grpSpPr>
        <p:sp>
          <p:nvSpPr>
            <p:cNvPr id="266" name="Google Shape;266;p32"/>
            <p:cNvSpPr/>
            <p:nvPr/>
          </p:nvSpPr>
          <p:spPr>
            <a:xfrm>
              <a:off x="0" y="3467513"/>
              <a:ext cx="8484780" cy="717522"/>
            </a:xfrm>
            <a:prstGeom prst="rect">
              <a:avLst/>
            </a:prstGeom>
            <a:solidFill>
              <a:srgbClr val="90C22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32"/>
            <p:cNvSpPr txBox="1"/>
            <p:nvPr/>
          </p:nvSpPr>
          <p:spPr>
            <a:xfrm>
              <a:off x="0" y="3467513"/>
              <a:ext cx="8484780" cy="3874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Final Steps for Certification</a:t>
              </a:r>
              <a:endPara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32"/>
            <p:cNvSpPr/>
            <p:nvPr/>
          </p:nvSpPr>
          <p:spPr>
            <a:xfrm>
              <a:off x="0" y="3840625"/>
              <a:ext cx="2121195" cy="330060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32"/>
            <p:cNvSpPr txBox="1"/>
            <p:nvPr/>
          </p:nvSpPr>
          <p:spPr>
            <a:xfrm>
              <a:off x="0" y="3840625"/>
              <a:ext cx="2121195" cy="3300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71100" spcFirstLastPara="1" rIns="711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Assist students in finalizing certificate requirement checklist</a:t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32"/>
            <p:cNvSpPr/>
            <p:nvPr/>
          </p:nvSpPr>
          <p:spPr>
            <a:xfrm>
              <a:off x="2121195" y="3840625"/>
              <a:ext cx="2121195" cy="330060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32"/>
            <p:cNvSpPr txBox="1"/>
            <p:nvPr/>
          </p:nvSpPr>
          <p:spPr>
            <a:xfrm>
              <a:off x="2121195" y="3840625"/>
              <a:ext cx="2121195" cy="3300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85325" spcFirstLastPara="1" rIns="853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Student Interview with Advisor</a:t>
              </a:r>
              <a:endParaRPr b="1" i="0" sz="12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72" name="Google Shape;272;p32"/>
            <p:cNvSpPr/>
            <p:nvPr/>
          </p:nvSpPr>
          <p:spPr>
            <a:xfrm>
              <a:off x="4242390" y="3840625"/>
              <a:ext cx="2121195" cy="330060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32"/>
            <p:cNvSpPr txBox="1"/>
            <p:nvPr/>
          </p:nvSpPr>
          <p:spPr>
            <a:xfrm>
              <a:off x="4242390" y="3840625"/>
              <a:ext cx="2121195" cy="3300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85325" spcFirstLastPara="1" rIns="853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Verification signatures</a:t>
              </a:r>
              <a:endPara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4" name="Google Shape;274;p32"/>
            <p:cNvSpPr/>
            <p:nvPr/>
          </p:nvSpPr>
          <p:spPr>
            <a:xfrm>
              <a:off x="6363585" y="3840625"/>
              <a:ext cx="2121195" cy="330060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32"/>
            <p:cNvSpPr txBox="1"/>
            <p:nvPr/>
          </p:nvSpPr>
          <p:spPr>
            <a:xfrm>
              <a:off x="6363585" y="3840625"/>
              <a:ext cx="2121195" cy="3300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85325" spcFirstLastPara="1" rIns="853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Submission List</a:t>
              </a:r>
              <a:endPara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6" name="Google Shape;276;p32"/>
            <p:cNvSpPr/>
            <p:nvPr/>
          </p:nvSpPr>
          <p:spPr>
            <a:xfrm rot="10800000">
              <a:off x="0" y="2374726"/>
              <a:ext cx="8484780" cy="1103549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90C22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32"/>
            <p:cNvSpPr txBox="1"/>
            <p:nvPr/>
          </p:nvSpPr>
          <p:spPr>
            <a:xfrm>
              <a:off x="0" y="2374726"/>
              <a:ext cx="8484780" cy="3873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Annual review of student progress </a:t>
              </a:r>
              <a:endPara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32"/>
            <p:cNvSpPr/>
            <p:nvPr/>
          </p:nvSpPr>
          <p:spPr>
            <a:xfrm>
              <a:off x="0" y="2762072"/>
              <a:ext cx="4242390" cy="329961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32"/>
            <p:cNvSpPr txBox="1"/>
            <p:nvPr/>
          </p:nvSpPr>
          <p:spPr>
            <a:xfrm>
              <a:off x="0" y="2762072"/>
              <a:ext cx="4242390" cy="329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85325" spcFirstLastPara="1" rIns="853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Monitor student completion of certificate</a:t>
              </a:r>
              <a:endPara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32"/>
            <p:cNvSpPr/>
            <p:nvPr/>
          </p:nvSpPr>
          <p:spPr>
            <a:xfrm>
              <a:off x="4242390" y="2762072"/>
              <a:ext cx="4242390" cy="329961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32"/>
            <p:cNvSpPr txBox="1"/>
            <p:nvPr/>
          </p:nvSpPr>
          <p:spPr>
            <a:xfrm>
              <a:off x="4242390" y="2762072"/>
              <a:ext cx="4242390" cy="329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85325" spcFirstLastPara="1" rIns="853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Conduct 3 evaluations in AET </a:t>
              </a:r>
              <a:endParaRPr b="1" i="0" sz="12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82" name="Google Shape;282;p32"/>
            <p:cNvSpPr/>
            <p:nvPr/>
          </p:nvSpPr>
          <p:spPr>
            <a:xfrm rot="10800000">
              <a:off x="0" y="1281939"/>
              <a:ext cx="8484780" cy="1103549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90C22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32"/>
            <p:cNvSpPr txBox="1"/>
            <p:nvPr/>
          </p:nvSpPr>
          <p:spPr>
            <a:xfrm>
              <a:off x="0" y="1281939"/>
              <a:ext cx="8484780" cy="3873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Assist students in completing requirements</a:t>
              </a:r>
              <a:endPara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32"/>
            <p:cNvSpPr/>
            <p:nvPr/>
          </p:nvSpPr>
          <p:spPr>
            <a:xfrm>
              <a:off x="0" y="1669285"/>
              <a:ext cx="2121195" cy="329961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32"/>
            <p:cNvSpPr txBox="1"/>
            <p:nvPr/>
          </p:nvSpPr>
          <p:spPr>
            <a:xfrm>
              <a:off x="0" y="1669285"/>
              <a:ext cx="2121195" cy="329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71100" spcFirstLastPara="1" rIns="711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Open ACRS21 Application - AET Application Manager</a:t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32"/>
            <p:cNvSpPr/>
            <p:nvPr/>
          </p:nvSpPr>
          <p:spPr>
            <a:xfrm>
              <a:off x="2121195" y="1669285"/>
              <a:ext cx="2121195" cy="329961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32"/>
            <p:cNvSpPr txBox="1"/>
            <p:nvPr/>
          </p:nvSpPr>
          <p:spPr>
            <a:xfrm>
              <a:off x="2121195" y="1669285"/>
              <a:ext cx="2121195" cy="329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85325" spcFirstLastPara="1" rIns="853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Soft Skills Survey </a:t>
              </a:r>
              <a:endParaRPr b="1" i="0" sz="1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88" name="Google Shape;288;p32"/>
            <p:cNvSpPr/>
            <p:nvPr/>
          </p:nvSpPr>
          <p:spPr>
            <a:xfrm>
              <a:off x="4242390" y="1669285"/>
              <a:ext cx="2121195" cy="329961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32"/>
            <p:cNvSpPr txBox="1"/>
            <p:nvPr/>
          </p:nvSpPr>
          <p:spPr>
            <a:xfrm>
              <a:off x="4242390" y="1669285"/>
              <a:ext cx="2121195" cy="329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85325" spcFirstLastPara="1" rIns="853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2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Resume - career goals</a:t>
              </a:r>
              <a:endParaRPr b="1" i="0" sz="12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90" name="Google Shape;290;p32"/>
            <p:cNvSpPr/>
            <p:nvPr/>
          </p:nvSpPr>
          <p:spPr>
            <a:xfrm>
              <a:off x="6363585" y="1669285"/>
              <a:ext cx="2121195" cy="329961"/>
            </a:xfrm>
            <a:prstGeom prst="rect">
              <a:avLst/>
            </a:prstGeom>
            <a:solidFill>
              <a:srgbClr val="DBE8CA">
                <a:alpha val="89803"/>
              </a:srgbClr>
            </a:solidFill>
            <a:ln cap="flat" cmpd="sng" w="25400">
              <a:solidFill>
                <a:srgbClr val="DB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32"/>
            <p:cNvSpPr txBox="1"/>
            <p:nvPr/>
          </p:nvSpPr>
          <p:spPr>
            <a:xfrm>
              <a:off x="6363585" y="1669285"/>
              <a:ext cx="2121195" cy="329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71100" spcFirstLastPara="1" rIns="711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1" i="0" lang="en-US" sz="10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Foundational SAE Project - career exploration activities</a:t>
              </a:r>
              <a:endParaRPr b="1" i="0" sz="1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92" name="Google Shape;292;p32"/>
            <p:cNvSpPr/>
            <p:nvPr/>
          </p:nvSpPr>
          <p:spPr>
            <a:xfrm rot="10800000">
              <a:off x="0" y="901505"/>
              <a:ext cx="8484780" cy="391197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90C22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32"/>
            <p:cNvSpPr txBox="1"/>
            <p:nvPr/>
          </p:nvSpPr>
          <p:spPr>
            <a:xfrm>
              <a:off x="0" y="901505"/>
              <a:ext cx="8484780" cy="2541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Students’ Getting Started Guide - graphic organizer</a:t>
              </a:r>
              <a:endPara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32"/>
            <p:cNvSpPr/>
            <p:nvPr/>
          </p:nvSpPr>
          <p:spPr>
            <a:xfrm rot="10800000">
              <a:off x="0" y="452695"/>
              <a:ext cx="8484780" cy="459573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90C22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32"/>
            <p:cNvSpPr txBox="1"/>
            <p:nvPr/>
          </p:nvSpPr>
          <p:spPr>
            <a:xfrm>
              <a:off x="0" y="452695"/>
              <a:ext cx="8484780" cy="298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High School Certificate Checklist</a:t>
              </a:r>
              <a:endPara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32"/>
            <p:cNvSpPr/>
            <p:nvPr/>
          </p:nvSpPr>
          <p:spPr>
            <a:xfrm rot="10800000">
              <a:off x="0" y="1534"/>
              <a:ext cx="8484780" cy="461923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90C22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32"/>
            <p:cNvSpPr txBox="1"/>
            <p:nvPr/>
          </p:nvSpPr>
          <p:spPr>
            <a:xfrm>
              <a:off x="0" y="1534"/>
              <a:ext cx="8484780" cy="3001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-US" sz="16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ACRS21 Teaching Training Modules and Resources</a:t>
              </a:r>
              <a:endPara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8" name="Google Shape;298;p32"/>
          <p:cNvSpPr txBox="1"/>
          <p:nvPr/>
        </p:nvSpPr>
        <p:spPr>
          <a:xfrm>
            <a:off x="2248461" y="42530"/>
            <a:ext cx="4987263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sng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Best Practices - 6 Main Steps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d53e3497b9_0_25"/>
          <p:cNvSpPr txBox="1"/>
          <p:nvPr>
            <p:ph type="title"/>
          </p:nvPr>
        </p:nvSpPr>
        <p:spPr>
          <a:xfrm>
            <a:off x="-794086" y="26479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600"/>
              <a:t>Student Getting Started Guide</a:t>
            </a:r>
            <a:endParaRPr sz="3600"/>
          </a:p>
        </p:txBody>
      </p:sp>
      <p:pic>
        <p:nvPicPr>
          <p:cNvPr id="304" name="Google Shape;304;gd53e3497b9_0_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2700" y="5416550"/>
            <a:ext cx="692794" cy="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gd53e3497b9_0_25"/>
          <p:cNvSpPr txBox="1"/>
          <p:nvPr/>
        </p:nvSpPr>
        <p:spPr>
          <a:xfrm>
            <a:off x="233916" y="861237"/>
            <a:ext cx="4288492" cy="3987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27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4F81BD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b="1" i="0" lang="en-US" sz="2400" u="sng" cap="none" strike="noStrike">
                <a:solidFill>
                  <a:srgbClr val="4F81BD"/>
                </a:solidFill>
                <a:latin typeface="Tahoma"/>
                <a:ea typeface="Tahoma"/>
                <a:cs typeface="Tahoma"/>
                <a:sym typeface="Tahoma"/>
              </a:rPr>
              <a:t>CRS21:</a:t>
            </a:r>
            <a:r>
              <a:rPr b="1" i="0" lang="en-US" sz="2400" u="none" cap="none" strike="noStrike">
                <a:solidFill>
                  <a:srgbClr val="4F81BD"/>
                </a:solidFill>
                <a:latin typeface="Tahoma"/>
                <a:ea typeface="Tahoma"/>
                <a:cs typeface="Tahoma"/>
                <a:sym typeface="Tahoma"/>
              </a:rPr>
              <a:t> Getting Started </a:t>
            </a:r>
            <a:endParaRPr b="1" i="0" sz="2400" u="none" cap="none" strike="noStrike">
              <a:solidFill>
                <a:srgbClr val="4F81B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4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Student Name: _</a:t>
            </a:r>
            <a:r>
              <a:rPr b="1" i="0" lang="en-US" sz="1600" u="sng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________________________</a:t>
            </a:r>
            <a:r>
              <a:rPr b="1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b="1" i="0" sz="16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Step 1: Log In to The AET  </a:t>
            </a:r>
            <a:endParaRPr b="1" i="0" sz="16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Go to </a:t>
            </a:r>
            <a:r>
              <a:rPr b="0" i="0" lang="en-US" sz="1600" u="sng" cap="none" strike="noStrike">
                <a:solidFill>
                  <a:srgbClr val="0000FF"/>
                </a:solidFill>
                <a:latin typeface="Tahoma"/>
                <a:ea typeface="Tahoma"/>
                <a:cs typeface="Tahoma"/>
                <a:sym typeface="Tahoma"/>
              </a:rPr>
              <a:t>http://www.theaet.com</a:t>
            </a:r>
            <a:r>
              <a:rPr b="0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, and login by choosing: </a:t>
            </a:r>
            <a:endParaRPr b="0" i="0" sz="16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491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Step 2: Complete Pre-Test  </a:t>
            </a:r>
            <a:endParaRPr b="1" i="0" sz="16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99959"/>
              </a:lnSpc>
              <a:spcBef>
                <a:spcPts val="64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Select </a:t>
            </a:r>
            <a:r>
              <a:rPr b="1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PROFILE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. Select </a:t>
            </a:r>
            <a:r>
              <a:rPr b="1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Test your knowledge and gain a  passing score</a:t>
            </a:r>
            <a:r>
              <a:rPr b="0" i="0" lang="en-US" sz="16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gd53e3497b9_0_25"/>
          <p:cNvSpPr/>
          <p:nvPr/>
        </p:nvSpPr>
        <p:spPr>
          <a:xfrm>
            <a:off x="4419599" y="2419349"/>
            <a:ext cx="2615585" cy="26155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Text&#10;&#10;Description automatically generated" id="307" name="Google Shape;307;gd53e3497b9_0_25"/>
          <p:cNvPicPr preferRelativeResize="0"/>
          <p:nvPr/>
        </p:nvPicPr>
        <p:blipFill rotWithShape="1">
          <a:blip r:embed="rId4">
            <a:alphaModFix/>
          </a:blip>
          <a:srcRect b="2921" l="2997" r="3436" t="4244"/>
          <a:stretch/>
        </p:blipFill>
        <p:spPr>
          <a:xfrm>
            <a:off x="5227648" y="1169580"/>
            <a:ext cx="2806997" cy="3147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d53e3497b9_0_15"/>
          <p:cNvSpPr txBox="1"/>
          <p:nvPr>
            <p:ph type="title"/>
          </p:nvPr>
        </p:nvSpPr>
        <p:spPr>
          <a:xfrm>
            <a:off x="-847249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/>
              <a:t>Teacher Training Modules and Resources</a:t>
            </a:r>
            <a:endParaRPr sz="2800"/>
          </a:p>
        </p:txBody>
      </p:sp>
      <p:sp>
        <p:nvSpPr>
          <p:cNvPr id="313" name="Google Shape;313;gd53e3497b9_0_15"/>
          <p:cNvSpPr txBox="1"/>
          <p:nvPr>
            <p:ph idx="1" type="body"/>
          </p:nvPr>
        </p:nvSpPr>
        <p:spPr>
          <a:xfrm>
            <a:off x="226640" y="572700"/>
            <a:ext cx="691844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143826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-US" sz="2000" u="sng"/>
              <a:t>10 Teacher Training Modules and Resources</a:t>
            </a:r>
            <a:endParaRPr b="1" sz="2000" u="sng"/>
          </a:p>
          <a:p>
            <a:pPr indent="-313374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30 Minute Videos</a:t>
            </a:r>
            <a:endParaRPr sz="2000"/>
          </a:p>
          <a:p>
            <a:pPr indent="-313374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-US" sz="2000"/>
              <a:t>Module Highlight - designed to provide additional ideas for engaging students</a:t>
            </a:r>
            <a:endParaRPr sz="2000"/>
          </a:p>
          <a:p>
            <a:pPr indent="-313374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-US" sz="2000"/>
              <a:t>Chapter Highlight - specific examples of how to incorporate the activity into your chapter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2"/>
          <p:cNvGrpSpPr/>
          <p:nvPr/>
        </p:nvGrpSpPr>
        <p:grpSpPr>
          <a:xfrm>
            <a:off x="0" y="-6350"/>
            <a:ext cx="9144001" cy="5149850"/>
            <a:chOff x="0" y="-8467"/>
            <a:chExt cx="12192000" cy="6866467"/>
          </a:xfrm>
        </p:grpSpPr>
        <p:cxnSp>
          <p:nvCxnSpPr>
            <p:cNvPr id="319" name="Google Shape;319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20" name="Google Shape;320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21" name="Google Shape;321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322" name="Google Shape;322;p2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3" name="Google Shape;323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25" name="Google Shape;325;p2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26" name="Google Shape;326;p2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27" name="Google Shape;327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9" name="Google Shape;329;p2"/>
          <p:cNvSpPr/>
          <p:nvPr/>
        </p:nvSpPr>
        <p:spPr>
          <a:xfrm>
            <a:off x="7620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0" name="Google Shape;330;p2"/>
          <p:cNvSpPr txBox="1"/>
          <p:nvPr>
            <p:ph type="title"/>
          </p:nvPr>
        </p:nvSpPr>
        <p:spPr>
          <a:xfrm>
            <a:off x="489360" y="1036864"/>
            <a:ext cx="2660686" cy="306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Trebuchet MS"/>
              <a:buNone/>
            </a:pPr>
            <a:r>
              <a:rPr lang="en-US" sz="3300"/>
              <a:t>Module 2: Meetings and Committees</a:t>
            </a:r>
            <a:endParaRPr/>
          </a:p>
        </p:txBody>
      </p:sp>
      <p:grpSp>
        <p:nvGrpSpPr>
          <p:cNvPr id="331" name="Google Shape;331;p2"/>
          <p:cNvGrpSpPr/>
          <p:nvPr/>
        </p:nvGrpSpPr>
        <p:grpSpPr>
          <a:xfrm>
            <a:off x="996950" y="-6350"/>
            <a:ext cx="3575050" cy="5149850"/>
            <a:chOff x="7425267" y="-8467"/>
            <a:chExt cx="4766733" cy="6866467"/>
          </a:xfrm>
        </p:grpSpPr>
        <p:cxnSp>
          <p:nvCxnSpPr>
            <p:cNvPr id="332" name="Google Shape;332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74509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33" name="Google Shape;333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BFBFB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34" name="Google Shape;334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335" name="Google Shape;335;p2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36" name="Google Shape;336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38" name="Google Shape;338;p2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39" name="Google Shape;339;p2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40" name="Google Shape;340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1" name="Google Shape;341;p2"/>
          <p:cNvSpPr/>
          <p:nvPr/>
        </p:nvSpPr>
        <p:spPr>
          <a:xfrm>
            <a:off x="4483289" y="0"/>
            <a:ext cx="466071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342" name="Google Shape;342;p2"/>
          <p:cNvGrpSpPr/>
          <p:nvPr/>
        </p:nvGrpSpPr>
        <p:grpSpPr>
          <a:xfrm>
            <a:off x="3687414" y="907345"/>
            <a:ext cx="4971611" cy="3336955"/>
            <a:chOff x="0" y="198923"/>
            <a:chExt cx="4971611" cy="3336955"/>
          </a:xfrm>
        </p:grpSpPr>
        <p:sp>
          <p:nvSpPr>
            <p:cNvPr id="343" name="Google Shape;343;p2"/>
            <p:cNvSpPr/>
            <p:nvPr/>
          </p:nvSpPr>
          <p:spPr>
            <a:xfrm>
              <a:off x="0" y="390803"/>
              <a:ext cx="4971603" cy="32760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52A01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48580" y="198923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1A540"/>
                </a:gs>
                <a:gs pos="78000">
                  <a:srgbClr val="4A911B"/>
                </a:gs>
                <a:gs pos="100000">
                  <a:srgbClr val="4A911B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2"/>
            <p:cNvSpPr txBox="1"/>
            <p:nvPr/>
          </p:nvSpPr>
          <p:spPr>
            <a:xfrm>
              <a:off x="267314" y="217657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Presenter -Jonathan Moules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0" y="980483"/>
              <a:ext cx="4971603" cy="94185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4B9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2"/>
            <p:cNvSpPr txBox="1"/>
            <p:nvPr/>
          </p:nvSpPr>
          <p:spPr>
            <a:xfrm>
              <a:off x="0" y="980483"/>
              <a:ext cx="4971603" cy="94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2450" lIns="385850" spcFirstLastPara="1" rIns="385850" wrap="square" tIns="270750">
              <a:noAutofit/>
            </a:bodyPr>
            <a:lstStyle/>
            <a:p>
              <a:pPr indent="-114300" lvl="1" marL="1143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Types of meetings and committees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Review of helpful resources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Integrating social 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48580" y="788603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4BB40"/>
                </a:gs>
                <a:gs pos="78000">
                  <a:srgbClr val="CFA81A"/>
                </a:gs>
                <a:gs pos="100000">
                  <a:srgbClr val="CFA81A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2"/>
            <p:cNvSpPr txBox="1"/>
            <p:nvPr/>
          </p:nvSpPr>
          <p:spPr>
            <a:xfrm>
              <a:off x="267314" y="807337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Module Highlights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0" y="2184413"/>
              <a:ext cx="4971603" cy="135135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cap="rnd" cmpd="sng" w="12700">
              <a:solidFill>
                <a:srgbClr val="E7661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2"/>
            <p:cNvSpPr txBox="1"/>
            <p:nvPr/>
          </p:nvSpPr>
          <p:spPr>
            <a:xfrm>
              <a:off x="11" y="2011278"/>
              <a:ext cx="4971600" cy="152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2450" lIns="385850" spcFirstLastPara="1" rIns="385850" wrap="square" tIns="270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1" marL="1143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Interviews with the Chapter President and FFA Advisor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Functions of meetings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How to engage members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2" marL="228600" marR="0" rtl="0" algn="l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Trebuchet MS"/>
                <a:buChar char="•"/>
              </a:pPr>
              <a:r>
                <a:rPr b="0" i="0" lang="en-US" sz="13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Prepare FFA Officers for leadership roles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48580" y="1992533"/>
              <a:ext cx="3480122" cy="38376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E8713E"/>
                </a:gs>
                <a:gs pos="78000">
                  <a:srgbClr val="D25D12"/>
                </a:gs>
                <a:gs pos="100000">
                  <a:srgbClr val="D25D12"/>
                </a:gs>
              </a:gsLst>
              <a:lin ang="5400000" scaled="0"/>
            </a:gradFill>
            <a:ln>
              <a:noFill/>
            </a:ln>
            <a:effectLst>
              <a:outerShdw blurRad="38100" rotWithShape="0" dir="5400000" dist="25400">
                <a:srgbClr val="000000">
                  <a:alpha val="34509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2"/>
            <p:cNvSpPr txBox="1"/>
            <p:nvPr/>
          </p:nvSpPr>
          <p:spPr>
            <a:xfrm>
              <a:off x="267314" y="2011267"/>
              <a:ext cx="3442654" cy="346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31525" spcFirstLastPara="1" rIns="13152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Trebuchet MS"/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Chapter Spotlight - Oneals-Minarets	 FFA Chapter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