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 Thin"/>
      <p:regular r:id="rId18"/>
      <p:bold r:id="rId19"/>
      <p:italic r:id="rId20"/>
      <p:boldItalic r:id="rId21"/>
    </p:embeddedFont>
    <p:embeddedFont>
      <p:font typeface="Economica"/>
      <p:regular r:id="rId22"/>
      <p:bold r:id="rId23"/>
      <p:italic r:id="rId24"/>
      <p:boldItalic r:id="rId25"/>
    </p:embeddedFont>
    <p:embeddedFont>
      <p:font typeface="Roboto"/>
      <p:regular r:id="rId26"/>
      <p:bold r:id="rId27"/>
      <p:italic r:id="rId28"/>
      <p:boldItalic r:id="rId29"/>
    </p:embeddedFont>
    <p:embeddedFont>
      <p:font typeface="Playfair Display"/>
      <p:regular r:id="rId30"/>
      <p:bold r:id="rId31"/>
      <p:italic r:id="rId32"/>
      <p:boldItalic r:id="rId33"/>
    </p:embeddedFont>
    <p:embeddedFont>
      <p:font typeface="Lora"/>
      <p:regular r:id="rId34"/>
      <p:bold r:id="rId35"/>
      <p:italic r:id="rId36"/>
      <p:boldItalic r:id="rId37"/>
    </p:embeddedFont>
    <p:embeddedFont>
      <p:font typeface="Open Sans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italic.fntdata"/><Relationship Id="rId20" Type="http://schemas.openxmlformats.org/officeDocument/2006/relationships/font" Target="fonts/RobotoThin-italic.fntdata"/><Relationship Id="rId41" Type="http://schemas.openxmlformats.org/officeDocument/2006/relationships/font" Target="fonts/OpenSans-boldItalic.fntdata"/><Relationship Id="rId22" Type="http://schemas.openxmlformats.org/officeDocument/2006/relationships/font" Target="fonts/Economica-regular.fntdata"/><Relationship Id="rId21" Type="http://schemas.openxmlformats.org/officeDocument/2006/relationships/font" Target="fonts/RobotoThin-boldItalic.fntdata"/><Relationship Id="rId24" Type="http://schemas.openxmlformats.org/officeDocument/2006/relationships/font" Target="fonts/Economica-italic.fntdata"/><Relationship Id="rId23" Type="http://schemas.openxmlformats.org/officeDocument/2006/relationships/font" Target="fonts/Economica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regular.fntdata"/><Relationship Id="rId25" Type="http://schemas.openxmlformats.org/officeDocument/2006/relationships/font" Target="fonts/Economica-boldItalic.fntdata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layfairDisplay-bold.fntdata"/><Relationship Id="rId30" Type="http://schemas.openxmlformats.org/officeDocument/2006/relationships/font" Target="fonts/PlayfairDisplay-regular.fntdata"/><Relationship Id="rId11" Type="http://schemas.openxmlformats.org/officeDocument/2006/relationships/slide" Target="slides/slide6.xml"/><Relationship Id="rId33" Type="http://schemas.openxmlformats.org/officeDocument/2006/relationships/font" Target="fonts/PlayfairDisplay-boldItalic.fntdata"/><Relationship Id="rId10" Type="http://schemas.openxmlformats.org/officeDocument/2006/relationships/slide" Target="slides/slide5.xml"/><Relationship Id="rId32" Type="http://schemas.openxmlformats.org/officeDocument/2006/relationships/font" Target="fonts/PlayfairDisplay-italic.fntdata"/><Relationship Id="rId13" Type="http://schemas.openxmlformats.org/officeDocument/2006/relationships/slide" Target="slides/slide8.xml"/><Relationship Id="rId35" Type="http://schemas.openxmlformats.org/officeDocument/2006/relationships/font" Target="fonts/Lora-bold.fntdata"/><Relationship Id="rId12" Type="http://schemas.openxmlformats.org/officeDocument/2006/relationships/slide" Target="slides/slide7.xml"/><Relationship Id="rId34" Type="http://schemas.openxmlformats.org/officeDocument/2006/relationships/font" Target="fonts/Lora-regular.fntdata"/><Relationship Id="rId15" Type="http://schemas.openxmlformats.org/officeDocument/2006/relationships/slide" Target="slides/slide10.xml"/><Relationship Id="rId37" Type="http://schemas.openxmlformats.org/officeDocument/2006/relationships/font" Target="fonts/Lora-boldItalic.fntdata"/><Relationship Id="rId14" Type="http://schemas.openxmlformats.org/officeDocument/2006/relationships/slide" Target="slides/slide9.xml"/><Relationship Id="rId36" Type="http://schemas.openxmlformats.org/officeDocument/2006/relationships/font" Target="fonts/Lora-italic.fntdata"/><Relationship Id="rId17" Type="http://schemas.openxmlformats.org/officeDocument/2006/relationships/slide" Target="slides/slide12.xml"/><Relationship Id="rId39" Type="http://schemas.openxmlformats.org/officeDocument/2006/relationships/font" Target="fonts/OpenSans-bold.fntdata"/><Relationship Id="rId16" Type="http://schemas.openxmlformats.org/officeDocument/2006/relationships/slide" Target="slides/slide11.xml"/><Relationship Id="rId38" Type="http://schemas.openxmlformats.org/officeDocument/2006/relationships/font" Target="fonts/OpenSans-regular.fntdata"/><Relationship Id="rId19" Type="http://schemas.openxmlformats.org/officeDocument/2006/relationships/font" Target="fonts/RobotoThin-bold.fntdata"/><Relationship Id="rId18" Type="http://schemas.openxmlformats.org/officeDocument/2006/relationships/font" Target="fonts/RobotoThin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b404843c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b404843c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bcaddbc9a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bcaddbc9a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a8133b3f6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a8133b3f6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b149cd924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b149cd92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ab0811e4f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ab0811e4f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bbca2fe93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bbca2fe93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a8133b3f6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a8133b3f6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8133b3f6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a8133b3f6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a8133b3f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a8133b3f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bab0811e4f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bab0811e4f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a8133b3f6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a8133b3f6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8133b3f6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8133b3f6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99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99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2810400" y="378080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092612" y="832488"/>
            <a:ext cx="2958774" cy="3669475"/>
          </a:xfrm>
          <a:prstGeom prst="rect">
            <a:avLst/>
          </a:prstGeom>
          <a:noFill/>
          <a:ln>
            <a:noFill/>
          </a:ln>
          <a:effectLst>
            <a:outerShdw rotWithShape="0" algn="bl">
              <a:srgbClr val="000000">
                <a:alpha val="85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Font typeface="Lora"/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6775" y="3968499"/>
            <a:ext cx="886799" cy="109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" name="Google Shape;45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9"/>
          <p:cNvSpPr txBox="1"/>
          <p:nvPr>
            <p:ph type="title"/>
          </p:nvPr>
        </p:nvSpPr>
        <p:spPr>
          <a:xfrm>
            <a:off x="4835400" y="982800"/>
            <a:ext cx="4045200" cy="17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200"/>
              <a:buNone/>
              <a:defRPr>
                <a:solidFill>
                  <a:srgbClr val="99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" name="Google Shape;48;p9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780087" y="826013"/>
            <a:ext cx="2958774" cy="3669475"/>
          </a:xfrm>
          <a:prstGeom prst="rect">
            <a:avLst/>
          </a:prstGeom>
          <a:noFill/>
          <a:ln>
            <a:noFill/>
          </a:ln>
          <a:effectLst>
            <a:outerShdw rotWithShape="0" algn="bl">
              <a:srgbClr val="000000">
                <a:alpha val="85000"/>
              </a:srgbClr>
            </a:outerShdw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idx="4294967295" type="body"/>
          </p:nvPr>
        </p:nvSpPr>
        <p:spPr>
          <a:xfrm>
            <a:off x="5032825" y="1597150"/>
            <a:ext cx="41112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3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Module 3:</a:t>
            </a:r>
            <a:endParaRPr sz="43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>
                <a:solidFill>
                  <a:srgbClr val="990000"/>
                </a:solidFill>
                <a:latin typeface="Lora"/>
                <a:ea typeface="Lora"/>
                <a:cs typeface="Lora"/>
                <a:sym typeface="Lora"/>
              </a:rPr>
              <a:t>Leadership Activities &amp; Positions</a:t>
            </a:r>
            <a:endParaRPr sz="3100">
              <a:solidFill>
                <a:srgbClr val="99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72A1E"/>
                </a:solidFill>
              </a:rPr>
              <a:t>Engaging</a:t>
            </a:r>
            <a:r>
              <a:rPr lang="en">
                <a:solidFill>
                  <a:srgbClr val="A72A1E"/>
                </a:solidFill>
              </a:rPr>
              <a:t> in Officer Teams</a:t>
            </a:r>
            <a:endParaRPr>
              <a:solidFill>
                <a:srgbClr val="A72A1E"/>
              </a:solidFill>
            </a:endParaRPr>
          </a:p>
        </p:txBody>
      </p:sp>
      <p:sp>
        <p:nvSpPr>
          <p:cNvPr id="238" name="Google Shape;238;p22"/>
          <p:cNvSpPr txBox="1"/>
          <p:nvPr>
            <p:ph idx="1" type="body"/>
          </p:nvPr>
        </p:nvSpPr>
        <p:spPr>
          <a:xfrm>
            <a:off x="311700" y="1225225"/>
            <a:ext cx="43974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58">
                <a:latin typeface="Lora"/>
                <a:ea typeface="Lora"/>
                <a:cs typeface="Lora"/>
                <a:sym typeface="Lora"/>
              </a:rPr>
              <a:t>Modeling leadership is practiced when students are putting on leadership workshops, leading chapter meetings, designing team building activities, and being elected to higher offices.</a:t>
            </a:r>
            <a:r>
              <a:rPr lang="en" sz="1958">
                <a:latin typeface="Lora"/>
                <a:ea typeface="Lora"/>
                <a:cs typeface="Lora"/>
                <a:sym typeface="Lora"/>
              </a:rPr>
              <a:t> </a:t>
            </a:r>
            <a:endParaRPr/>
          </a:p>
        </p:txBody>
      </p:sp>
      <p:pic>
        <p:nvPicPr>
          <p:cNvPr id="239" name="Google Shape;2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575" y="2702200"/>
            <a:ext cx="2719424" cy="203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76631">
            <a:off x="4730090" y="2619269"/>
            <a:ext cx="1190368" cy="39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76631">
            <a:off x="6887415" y="4409219"/>
            <a:ext cx="1190368" cy="39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724" y="3233050"/>
            <a:ext cx="2307075" cy="164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Formal Representative Positions</a:t>
            </a:r>
            <a:endParaRPr>
              <a:solidFill>
                <a:srgbClr val="99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8" name="Google Shape;248;p23"/>
          <p:cNvSpPr txBox="1"/>
          <p:nvPr>
            <p:ph idx="1" type="body"/>
          </p:nvPr>
        </p:nvSpPr>
        <p:spPr>
          <a:xfrm>
            <a:off x="473550" y="1147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Being an elected officer is not the only way for students to gain leadership experience. Other options include formal representative positions listed below, which can be </a:t>
            </a:r>
            <a:r>
              <a:rPr lang="en">
                <a:latin typeface="Lora"/>
                <a:ea typeface="Lora"/>
                <a:cs typeface="Lora"/>
                <a:sym typeface="Lora"/>
              </a:rPr>
              <a:t>accomplished</a:t>
            </a:r>
            <a:r>
              <a:rPr lang="en">
                <a:latin typeface="Lora"/>
                <a:ea typeface="Lora"/>
                <a:cs typeface="Lora"/>
                <a:sym typeface="Lora"/>
              </a:rPr>
              <a:t> both inside and outside of the classroom!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●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Nominating committee member/chair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●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Conference/chapter delegate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●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Committee member/chair experience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●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Mentorship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49" name="Google Shape;2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0925" y="3006613"/>
            <a:ext cx="3238500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4"/>
          <p:cNvSpPr txBox="1"/>
          <p:nvPr>
            <p:ph type="title"/>
          </p:nvPr>
        </p:nvSpPr>
        <p:spPr>
          <a:xfrm>
            <a:off x="4835400" y="982800"/>
            <a:ext cx="4045200" cy="17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Chapter Spotlight: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Bakersfield - North FFA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5" name="Google Shape;255;p24"/>
          <p:cNvSpPr/>
          <p:nvPr/>
        </p:nvSpPr>
        <p:spPr>
          <a:xfrm>
            <a:off x="420625" y="456675"/>
            <a:ext cx="3486600" cy="407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325" y="597950"/>
            <a:ext cx="3599700" cy="359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72A1E"/>
                </a:solidFill>
              </a:rPr>
              <a:t>Module</a:t>
            </a:r>
            <a:r>
              <a:rPr lang="en">
                <a:solidFill>
                  <a:srgbClr val="A72A1E"/>
                </a:solidFill>
              </a:rPr>
              <a:t> Objectives</a:t>
            </a:r>
            <a:endParaRPr>
              <a:solidFill>
                <a:srgbClr val="A72A1E"/>
              </a:solidFill>
            </a:endParaRPr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ora"/>
              <a:buAutoNum type="arabicPeriod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Explore soft skills associated with Leadership Activities &amp; Positions.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ora"/>
              <a:buAutoNum type="arabicPeriod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Understand the difference between modeling leadership &amp; learning leadership.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ora"/>
              <a:buAutoNum type="arabicPeriod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Describe the four focus areas of leadership.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ora"/>
              <a:buAutoNum type="arabicPeriod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Describe reflection strategies to enhance leadership for students.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72A1E"/>
                </a:solidFill>
              </a:rPr>
              <a:t>Philosophy</a:t>
            </a:r>
            <a:endParaRPr>
              <a:solidFill>
                <a:srgbClr val="A72A1E"/>
              </a:solidFill>
            </a:endParaRPr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225225"/>
            <a:ext cx="45195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latin typeface="Lora"/>
                <a:ea typeface="Lora"/>
                <a:cs typeface="Lora"/>
                <a:sym typeface="Lora"/>
              </a:rPr>
              <a:t>Participating in leadership activities and formal representative positions</a:t>
            </a:r>
            <a:r>
              <a:rPr b="1" lang="en" sz="220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2200">
                <a:latin typeface="Lora"/>
                <a:ea typeface="Lora"/>
                <a:cs typeface="Lora"/>
                <a:sym typeface="Lora"/>
              </a:rPr>
              <a:t>helps students develop </a:t>
            </a:r>
            <a:r>
              <a:rPr b="1" lang="en" sz="2200">
                <a:latin typeface="Lora"/>
                <a:ea typeface="Lora"/>
                <a:cs typeface="Lora"/>
                <a:sym typeface="Lora"/>
              </a:rPr>
              <a:t>critical thinking</a:t>
            </a:r>
            <a:r>
              <a:rPr lang="en" sz="2200">
                <a:latin typeface="Lora"/>
                <a:ea typeface="Lora"/>
                <a:cs typeface="Lora"/>
                <a:sym typeface="Lora"/>
              </a:rPr>
              <a:t> skills, exhibit </a:t>
            </a:r>
            <a:r>
              <a:rPr b="1" lang="en" sz="2200">
                <a:latin typeface="Lora"/>
                <a:ea typeface="Lora"/>
                <a:cs typeface="Lora"/>
                <a:sym typeface="Lora"/>
              </a:rPr>
              <a:t>emotional control</a:t>
            </a:r>
            <a:r>
              <a:rPr lang="en" sz="2200">
                <a:latin typeface="Lora"/>
                <a:ea typeface="Lora"/>
                <a:cs typeface="Lora"/>
                <a:sym typeface="Lora"/>
              </a:rPr>
              <a:t>, consider the impacts of their decisions, be flexible in their thinking, and persevere in </a:t>
            </a:r>
            <a:r>
              <a:rPr b="1" lang="en" sz="2200">
                <a:latin typeface="Lora"/>
                <a:ea typeface="Lora"/>
                <a:cs typeface="Lora"/>
                <a:sym typeface="Lora"/>
              </a:rPr>
              <a:t>solving problems</a:t>
            </a:r>
            <a:r>
              <a:rPr lang="en" sz="2200">
                <a:latin typeface="Lora"/>
                <a:ea typeface="Lora"/>
                <a:cs typeface="Lora"/>
                <a:sym typeface="Lora"/>
              </a:rPr>
              <a:t>. 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9725" y="1428351"/>
            <a:ext cx="3463350" cy="245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74025" y="1851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  <a:latin typeface="Lora"/>
                <a:ea typeface="Lora"/>
                <a:cs typeface="Lora"/>
                <a:sym typeface="Lora"/>
              </a:rPr>
              <a:t>S</a:t>
            </a:r>
            <a:r>
              <a:rPr lang="en">
                <a:solidFill>
                  <a:srgbClr val="990000"/>
                </a:solidFill>
              </a:rPr>
              <a:t>tandards</a:t>
            </a:r>
            <a:endParaRPr>
              <a:solidFill>
                <a:srgbClr val="99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800875" y="2885100"/>
            <a:ext cx="73905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CRP.01</a:t>
            </a:r>
            <a:r>
              <a:rPr lang="en" sz="135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Act as a responsible and contributing citizen and employee.</a:t>
            </a:r>
            <a:endParaRPr sz="135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5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CRP.04</a:t>
            </a:r>
            <a:r>
              <a:rPr lang="en" sz="135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Communicate clearly, effectively, and with reason.</a:t>
            </a:r>
            <a:endParaRPr sz="135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5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CRP.05</a:t>
            </a:r>
            <a:r>
              <a:rPr lang="en" sz="135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Consider the environmental, social, and economic impacts of decisions.</a:t>
            </a:r>
            <a:endParaRPr sz="135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5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CRP.08 </a:t>
            </a:r>
            <a:r>
              <a:rPr lang="en" sz="135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Utilize critical thinking to make sense of problems and persevere in solving them.</a:t>
            </a:r>
            <a:endParaRPr sz="135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35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CRP.09</a:t>
            </a:r>
            <a:r>
              <a:rPr lang="en" sz="135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Model integrity, ethical leadership, and effective management.</a:t>
            </a:r>
            <a:endParaRPr/>
          </a:p>
        </p:txBody>
      </p:sp>
      <p:sp>
        <p:nvSpPr>
          <p:cNvPr id="83" name="Google Shape;83;p16"/>
          <p:cNvSpPr/>
          <p:nvPr/>
        </p:nvSpPr>
        <p:spPr>
          <a:xfrm>
            <a:off x="800878" y="1016471"/>
            <a:ext cx="1052998" cy="971400"/>
          </a:xfrm>
          <a:prstGeom prst="ellipse">
            <a:avLst/>
          </a:prstGeom>
          <a:solidFill>
            <a:srgbClr val="52A0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/>
          <p:nvPr/>
        </p:nvSpPr>
        <p:spPr>
          <a:xfrm>
            <a:off x="800875" y="2085134"/>
            <a:ext cx="1726487" cy="6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Intellectual Flexibility</a:t>
            </a:r>
            <a:r>
              <a:rPr lang="en"/>
              <a:t> </a:t>
            </a:r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2829346" y="1016471"/>
            <a:ext cx="1052998" cy="971400"/>
          </a:xfrm>
          <a:prstGeom prst="ellipse">
            <a:avLst/>
          </a:prstGeom>
          <a:solidFill>
            <a:srgbClr val="E4B9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6"/>
          <p:cNvSpPr/>
          <p:nvPr/>
        </p:nvSpPr>
        <p:spPr>
          <a:xfrm>
            <a:off x="2492707" y="2290534"/>
            <a:ext cx="1726487" cy="6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2492707" y="2214334"/>
            <a:ext cx="1726487" cy="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Task Leadership</a:t>
            </a:r>
            <a:r>
              <a:rPr lang="en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4857812" y="1016471"/>
            <a:ext cx="1052998" cy="971400"/>
          </a:xfrm>
          <a:prstGeom prst="ellipse">
            <a:avLst/>
          </a:prstGeom>
          <a:solidFill>
            <a:srgbClr val="E766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4521173" y="2290534"/>
            <a:ext cx="1726487" cy="6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 txBox="1"/>
          <p:nvPr/>
        </p:nvSpPr>
        <p:spPr>
          <a:xfrm>
            <a:off x="4521173" y="2214334"/>
            <a:ext cx="1726487" cy="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Social Competence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6886279" y="1016471"/>
            <a:ext cx="1052998" cy="971400"/>
          </a:xfrm>
          <a:prstGeom prst="ellipse">
            <a:avLst/>
          </a:prstGeom>
          <a:solidFill>
            <a:srgbClr val="C42D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6"/>
          <p:cNvSpPr/>
          <p:nvPr/>
        </p:nvSpPr>
        <p:spPr>
          <a:xfrm>
            <a:off x="6549639" y="2290534"/>
            <a:ext cx="1726487" cy="6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6"/>
          <p:cNvSpPr txBox="1"/>
          <p:nvPr/>
        </p:nvSpPr>
        <p:spPr>
          <a:xfrm>
            <a:off x="6549639" y="2214334"/>
            <a:ext cx="1726487" cy="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Emotional Control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94" name="Google Shape;94;p16"/>
          <p:cNvGrpSpPr/>
          <p:nvPr/>
        </p:nvGrpSpPr>
        <p:grpSpPr>
          <a:xfrm>
            <a:off x="3157496" y="1297378"/>
            <a:ext cx="420259" cy="399021"/>
            <a:chOff x="6083810" y="1547297"/>
            <a:chExt cx="382819" cy="310788"/>
          </a:xfrm>
        </p:grpSpPr>
        <p:sp>
          <p:nvSpPr>
            <p:cNvPr id="95" name="Google Shape;95;p16"/>
            <p:cNvSpPr/>
            <p:nvPr/>
          </p:nvSpPr>
          <p:spPr>
            <a:xfrm>
              <a:off x="6083810" y="1547297"/>
              <a:ext cx="382819" cy="310788"/>
            </a:xfrm>
            <a:custGeom>
              <a:rect b="b" l="l" r="r" t="t"/>
              <a:pathLst>
                <a:path extrusionOk="0" h="9764" w="12027">
                  <a:moveTo>
                    <a:pt x="1834" y="334"/>
                  </a:moveTo>
                  <a:cubicBezTo>
                    <a:pt x="1834" y="334"/>
                    <a:pt x="1846" y="334"/>
                    <a:pt x="1846" y="358"/>
                  </a:cubicBezTo>
                  <a:lnTo>
                    <a:pt x="1846" y="1108"/>
                  </a:lnTo>
                  <a:cubicBezTo>
                    <a:pt x="1846" y="1108"/>
                    <a:pt x="1846" y="1132"/>
                    <a:pt x="1834" y="1132"/>
                  </a:cubicBezTo>
                  <a:lnTo>
                    <a:pt x="1465" y="1132"/>
                  </a:lnTo>
                  <a:cubicBezTo>
                    <a:pt x="1465" y="1132"/>
                    <a:pt x="1453" y="1132"/>
                    <a:pt x="1453" y="1108"/>
                  </a:cubicBezTo>
                  <a:lnTo>
                    <a:pt x="1453" y="358"/>
                  </a:lnTo>
                  <a:lnTo>
                    <a:pt x="1834" y="334"/>
                  </a:lnTo>
                  <a:close/>
                  <a:moveTo>
                    <a:pt x="10502" y="334"/>
                  </a:moveTo>
                  <a:cubicBezTo>
                    <a:pt x="10502" y="334"/>
                    <a:pt x="10514" y="334"/>
                    <a:pt x="10514" y="358"/>
                  </a:cubicBezTo>
                  <a:lnTo>
                    <a:pt x="10514" y="1108"/>
                  </a:lnTo>
                  <a:cubicBezTo>
                    <a:pt x="10514" y="1108"/>
                    <a:pt x="10514" y="1132"/>
                    <a:pt x="10502" y="1132"/>
                  </a:cubicBezTo>
                  <a:lnTo>
                    <a:pt x="10133" y="1132"/>
                  </a:lnTo>
                  <a:cubicBezTo>
                    <a:pt x="10133" y="1132"/>
                    <a:pt x="10109" y="1132"/>
                    <a:pt x="10109" y="1108"/>
                  </a:cubicBezTo>
                  <a:lnTo>
                    <a:pt x="10109" y="358"/>
                  </a:lnTo>
                  <a:lnTo>
                    <a:pt x="10502" y="334"/>
                  </a:lnTo>
                  <a:close/>
                  <a:moveTo>
                    <a:pt x="11229" y="1096"/>
                  </a:moveTo>
                  <a:cubicBezTo>
                    <a:pt x="11443" y="1096"/>
                    <a:pt x="11621" y="1274"/>
                    <a:pt x="11621" y="1477"/>
                  </a:cubicBezTo>
                  <a:lnTo>
                    <a:pt x="11621" y="9013"/>
                  </a:lnTo>
                  <a:cubicBezTo>
                    <a:pt x="11645" y="9240"/>
                    <a:pt x="11467" y="9406"/>
                    <a:pt x="11264" y="9406"/>
                  </a:cubicBezTo>
                  <a:lnTo>
                    <a:pt x="727" y="9406"/>
                  </a:lnTo>
                  <a:cubicBezTo>
                    <a:pt x="513" y="9406"/>
                    <a:pt x="334" y="9228"/>
                    <a:pt x="334" y="9013"/>
                  </a:cubicBezTo>
                  <a:lnTo>
                    <a:pt x="334" y="1477"/>
                  </a:lnTo>
                  <a:cubicBezTo>
                    <a:pt x="334" y="1274"/>
                    <a:pt x="513" y="1096"/>
                    <a:pt x="727" y="1096"/>
                  </a:cubicBezTo>
                  <a:lnTo>
                    <a:pt x="1108" y="1096"/>
                  </a:lnTo>
                  <a:lnTo>
                    <a:pt x="1108" y="1108"/>
                  </a:lnTo>
                  <a:cubicBezTo>
                    <a:pt x="1108" y="1322"/>
                    <a:pt x="1275" y="1465"/>
                    <a:pt x="1465" y="1465"/>
                  </a:cubicBezTo>
                  <a:lnTo>
                    <a:pt x="1834" y="1465"/>
                  </a:lnTo>
                  <a:cubicBezTo>
                    <a:pt x="2049" y="1465"/>
                    <a:pt x="2192" y="1298"/>
                    <a:pt x="2192" y="1108"/>
                  </a:cubicBezTo>
                  <a:lnTo>
                    <a:pt x="2192" y="1096"/>
                  </a:lnTo>
                  <a:lnTo>
                    <a:pt x="9752" y="1096"/>
                  </a:lnTo>
                  <a:lnTo>
                    <a:pt x="9752" y="1108"/>
                  </a:lnTo>
                  <a:cubicBezTo>
                    <a:pt x="9752" y="1322"/>
                    <a:pt x="9919" y="1465"/>
                    <a:pt x="10109" y="1465"/>
                  </a:cubicBezTo>
                  <a:lnTo>
                    <a:pt x="10490" y="1465"/>
                  </a:lnTo>
                  <a:cubicBezTo>
                    <a:pt x="10693" y="1465"/>
                    <a:pt x="10848" y="1298"/>
                    <a:pt x="10848" y="1108"/>
                  </a:cubicBezTo>
                  <a:lnTo>
                    <a:pt x="10848" y="1096"/>
                  </a:lnTo>
                  <a:close/>
                  <a:moveTo>
                    <a:pt x="1489" y="0"/>
                  </a:moveTo>
                  <a:cubicBezTo>
                    <a:pt x="1287" y="0"/>
                    <a:pt x="1132" y="155"/>
                    <a:pt x="1132" y="358"/>
                  </a:cubicBezTo>
                  <a:lnTo>
                    <a:pt x="1132" y="739"/>
                  </a:lnTo>
                  <a:lnTo>
                    <a:pt x="751" y="739"/>
                  </a:lnTo>
                  <a:cubicBezTo>
                    <a:pt x="346" y="739"/>
                    <a:pt x="1" y="1072"/>
                    <a:pt x="1" y="1489"/>
                  </a:cubicBezTo>
                  <a:lnTo>
                    <a:pt x="1" y="9013"/>
                  </a:lnTo>
                  <a:cubicBezTo>
                    <a:pt x="1" y="9418"/>
                    <a:pt x="334" y="9764"/>
                    <a:pt x="751" y="9764"/>
                  </a:cubicBezTo>
                  <a:lnTo>
                    <a:pt x="11288" y="9764"/>
                  </a:lnTo>
                  <a:cubicBezTo>
                    <a:pt x="11693" y="9764"/>
                    <a:pt x="12026" y="9430"/>
                    <a:pt x="12026" y="9013"/>
                  </a:cubicBezTo>
                  <a:lnTo>
                    <a:pt x="12026" y="1489"/>
                  </a:lnTo>
                  <a:cubicBezTo>
                    <a:pt x="12002" y="1084"/>
                    <a:pt x="11657" y="739"/>
                    <a:pt x="11264" y="739"/>
                  </a:cubicBezTo>
                  <a:lnTo>
                    <a:pt x="10871" y="739"/>
                  </a:lnTo>
                  <a:lnTo>
                    <a:pt x="10871" y="358"/>
                  </a:lnTo>
                  <a:cubicBezTo>
                    <a:pt x="10871" y="143"/>
                    <a:pt x="10705" y="0"/>
                    <a:pt x="10514" y="0"/>
                  </a:cubicBezTo>
                  <a:lnTo>
                    <a:pt x="10145" y="0"/>
                  </a:lnTo>
                  <a:cubicBezTo>
                    <a:pt x="9931" y="0"/>
                    <a:pt x="9788" y="155"/>
                    <a:pt x="9788" y="358"/>
                  </a:cubicBezTo>
                  <a:lnTo>
                    <a:pt x="9788" y="739"/>
                  </a:lnTo>
                  <a:lnTo>
                    <a:pt x="2227" y="739"/>
                  </a:lnTo>
                  <a:lnTo>
                    <a:pt x="2227" y="358"/>
                  </a:lnTo>
                  <a:cubicBezTo>
                    <a:pt x="2227" y="143"/>
                    <a:pt x="2061" y="0"/>
                    <a:pt x="1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6106950" y="1606787"/>
              <a:ext cx="334661" cy="11395"/>
            </a:xfrm>
            <a:custGeom>
              <a:rect b="b" l="l" r="r" t="t"/>
              <a:pathLst>
                <a:path extrusionOk="0" h="358" w="10514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lnTo>
                    <a:pt x="10335" y="358"/>
                  </a:lnTo>
                  <a:cubicBezTo>
                    <a:pt x="10442" y="358"/>
                    <a:pt x="10513" y="286"/>
                    <a:pt x="10513" y="179"/>
                  </a:cubicBezTo>
                  <a:cubicBezTo>
                    <a:pt x="10513" y="72"/>
                    <a:pt x="10442" y="1"/>
                    <a:pt x="10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6124743" y="1655296"/>
              <a:ext cx="47427" cy="11395"/>
            </a:xfrm>
            <a:custGeom>
              <a:rect b="b" l="l" r="r" t="t"/>
              <a:pathLst>
                <a:path extrusionOk="0" h="358" w="149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79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6208520" y="1655296"/>
              <a:ext cx="47395" cy="11395"/>
            </a:xfrm>
            <a:custGeom>
              <a:rect b="b" l="l" r="r" t="t"/>
              <a:pathLst>
                <a:path extrusionOk="0" h="358" w="1489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75"/>
                    <a:pt x="83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8" y="275"/>
                    <a:pt x="1488" y="179"/>
                  </a:cubicBezTo>
                  <a:cubicBezTo>
                    <a:pt x="1488" y="72"/>
                    <a:pt x="1405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6376391" y="1655296"/>
              <a:ext cx="47395" cy="11395"/>
            </a:xfrm>
            <a:custGeom>
              <a:rect b="b" l="l" r="r" t="t"/>
              <a:pathLst>
                <a:path extrusionOk="0" h="358" w="1489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9" y="275"/>
                    <a:pt x="1489" y="179"/>
                  </a:cubicBezTo>
                  <a:cubicBezTo>
                    <a:pt x="1489" y="72"/>
                    <a:pt x="1417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6124743" y="1703041"/>
              <a:ext cx="47427" cy="11427"/>
            </a:xfrm>
            <a:custGeom>
              <a:rect b="b" l="l" r="r" t="t"/>
              <a:pathLst>
                <a:path extrusionOk="0" h="359" w="1490">
                  <a:moveTo>
                    <a:pt x="179" y="1"/>
                  </a:moveTo>
                  <a:cubicBezTo>
                    <a:pt x="72" y="1"/>
                    <a:pt x="1" y="72"/>
                    <a:pt x="1" y="180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80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6292646" y="1703041"/>
              <a:ext cx="47395" cy="11427"/>
            </a:xfrm>
            <a:custGeom>
              <a:rect b="b" l="l" r="r" t="t"/>
              <a:pathLst>
                <a:path extrusionOk="0" h="359" w="1489">
                  <a:moveTo>
                    <a:pt x="179" y="1"/>
                  </a:moveTo>
                  <a:cubicBezTo>
                    <a:pt x="72" y="1"/>
                    <a:pt x="0" y="72"/>
                    <a:pt x="0" y="180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05" y="358"/>
                    <a:pt x="1489" y="275"/>
                    <a:pt x="1489" y="180"/>
                  </a:cubicBezTo>
                  <a:cubicBezTo>
                    <a:pt x="1489" y="72"/>
                    <a:pt x="1405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6124743" y="1750818"/>
              <a:ext cx="47427" cy="11395"/>
            </a:xfrm>
            <a:custGeom>
              <a:rect b="b" l="l" r="r" t="t"/>
              <a:pathLst>
                <a:path extrusionOk="0" h="358" w="149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8" y="357"/>
                    <a:pt x="1489" y="286"/>
                    <a:pt x="1489" y="179"/>
                  </a:cubicBezTo>
                  <a:cubicBezTo>
                    <a:pt x="1489" y="72"/>
                    <a:pt x="1406" y="0"/>
                    <a:pt x="1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6208520" y="1750818"/>
              <a:ext cx="47395" cy="11395"/>
            </a:xfrm>
            <a:custGeom>
              <a:rect b="b" l="l" r="r" t="t"/>
              <a:pathLst>
                <a:path extrusionOk="0" h="358" w="1489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6376391" y="1750818"/>
              <a:ext cx="47395" cy="11395"/>
            </a:xfrm>
            <a:custGeom>
              <a:rect b="b" l="l" r="r" t="t"/>
              <a:pathLst>
                <a:path extrusionOk="0" h="358" w="1489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6208520" y="1798563"/>
              <a:ext cx="47395" cy="11395"/>
            </a:xfrm>
            <a:custGeom>
              <a:rect b="b" l="l" r="r" t="t"/>
              <a:pathLst>
                <a:path extrusionOk="0" h="358" w="1489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6292646" y="1798563"/>
              <a:ext cx="47395" cy="11395"/>
            </a:xfrm>
            <a:custGeom>
              <a:rect b="b" l="l" r="r" t="t"/>
              <a:pathLst>
                <a:path extrusionOk="0" h="358" w="1489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05" y="357"/>
                    <a:pt x="1489" y="286"/>
                    <a:pt x="1489" y="179"/>
                  </a:cubicBezTo>
                  <a:cubicBezTo>
                    <a:pt x="1489" y="72"/>
                    <a:pt x="1405" y="0"/>
                    <a:pt x="1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6376391" y="1798563"/>
              <a:ext cx="47395" cy="11395"/>
            </a:xfrm>
            <a:custGeom>
              <a:rect b="b" l="l" r="r" t="t"/>
              <a:pathLst>
                <a:path extrusionOk="0" h="358" w="1489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6207756" y="1690723"/>
              <a:ext cx="48923" cy="35108"/>
            </a:xfrm>
            <a:custGeom>
              <a:rect b="b" l="l" r="r" t="t"/>
              <a:pathLst>
                <a:path extrusionOk="0" h="1103" w="1537">
                  <a:moveTo>
                    <a:pt x="1328" y="1"/>
                  </a:moveTo>
                  <a:cubicBezTo>
                    <a:pt x="1283" y="1"/>
                    <a:pt x="1239" y="19"/>
                    <a:pt x="1203" y="55"/>
                  </a:cubicBezTo>
                  <a:lnTo>
                    <a:pt x="584" y="686"/>
                  </a:lnTo>
                  <a:lnTo>
                    <a:pt x="322" y="436"/>
                  </a:lnTo>
                  <a:cubicBezTo>
                    <a:pt x="286" y="394"/>
                    <a:pt x="241" y="373"/>
                    <a:pt x="197" y="373"/>
                  </a:cubicBezTo>
                  <a:cubicBezTo>
                    <a:pt x="152" y="373"/>
                    <a:pt x="107" y="394"/>
                    <a:pt x="72" y="436"/>
                  </a:cubicBezTo>
                  <a:cubicBezTo>
                    <a:pt x="0" y="507"/>
                    <a:pt x="0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2" y="1102"/>
                    <a:pt x="560" y="1102"/>
                  </a:cubicBezTo>
                  <a:cubicBezTo>
                    <a:pt x="607" y="1102"/>
                    <a:pt x="655" y="1078"/>
                    <a:pt x="679" y="1055"/>
                  </a:cubicBezTo>
                  <a:lnTo>
                    <a:pt x="1441" y="293"/>
                  </a:lnTo>
                  <a:cubicBezTo>
                    <a:pt x="1536" y="233"/>
                    <a:pt x="1536" y="138"/>
                    <a:pt x="1453" y="55"/>
                  </a:cubicBezTo>
                  <a:cubicBezTo>
                    <a:pt x="1417" y="19"/>
                    <a:pt x="1372" y="1"/>
                    <a:pt x="1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6376009" y="1690723"/>
              <a:ext cx="48159" cy="35108"/>
            </a:xfrm>
            <a:custGeom>
              <a:rect b="b" l="l" r="r" t="t"/>
              <a:pathLst>
                <a:path extrusionOk="0" h="1103" w="1513">
                  <a:moveTo>
                    <a:pt x="1328" y="1"/>
                  </a:moveTo>
                  <a:cubicBezTo>
                    <a:pt x="1284" y="1"/>
                    <a:pt x="1239" y="19"/>
                    <a:pt x="1203" y="55"/>
                  </a:cubicBezTo>
                  <a:lnTo>
                    <a:pt x="572" y="686"/>
                  </a:lnTo>
                  <a:lnTo>
                    <a:pt x="322" y="436"/>
                  </a:lnTo>
                  <a:cubicBezTo>
                    <a:pt x="286" y="394"/>
                    <a:pt x="242" y="373"/>
                    <a:pt x="197" y="373"/>
                  </a:cubicBezTo>
                  <a:cubicBezTo>
                    <a:pt x="152" y="373"/>
                    <a:pt x="108" y="394"/>
                    <a:pt x="72" y="436"/>
                  </a:cubicBezTo>
                  <a:cubicBezTo>
                    <a:pt x="1" y="507"/>
                    <a:pt x="1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3" y="1102"/>
                    <a:pt x="560" y="1102"/>
                  </a:cubicBezTo>
                  <a:cubicBezTo>
                    <a:pt x="608" y="1102"/>
                    <a:pt x="644" y="1078"/>
                    <a:pt x="679" y="1055"/>
                  </a:cubicBezTo>
                  <a:lnTo>
                    <a:pt x="1441" y="293"/>
                  </a:lnTo>
                  <a:cubicBezTo>
                    <a:pt x="1513" y="233"/>
                    <a:pt x="1513" y="138"/>
                    <a:pt x="1453" y="55"/>
                  </a:cubicBezTo>
                  <a:cubicBezTo>
                    <a:pt x="1417" y="19"/>
                    <a:pt x="1373" y="1"/>
                    <a:pt x="1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6291500" y="1738595"/>
              <a:ext cx="48923" cy="34981"/>
            </a:xfrm>
            <a:custGeom>
              <a:rect b="b" l="l" r="r" t="t"/>
              <a:pathLst>
                <a:path extrusionOk="0" h="1099" w="1537">
                  <a:moveTo>
                    <a:pt x="1334" y="0"/>
                  </a:moveTo>
                  <a:cubicBezTo>
                    <a:pt x="1289" y="0"/>
                    <a:pt x="1245" y="21"/>
                    <a:pt x="1203" y="63"/>
                  </a:cubicBezTo>
                  <a:lnTo>
                    <a:pt x="584" y="682"/>
                  </a:lnTo>
                  <a:lnTo>
                    <a:pt x="322" y="432"/>
                  </a:lnTo>
                  <a:cubicBezTo>
                    <a:pt x="286" y="396"/>
                    <a:pt x="242" y="378"/>
                    <a:pt x="197" y="378"/>
                  </a:cubicBezTo>
                  <a:cubicBezTo>
                    <a:pt x="152" y="378"/>
                    <a:pt x="108" y="396"/>
                    <a:pt x="72" y="432"/>
                  </a:cubicBezTo>
                  <a:cubicBezTo>
                    <a:pt x="1" y="503"/>
                    <a:pt x="1" y="610"/>
                    <a:pt x="72" y="682"/>
                  </a:cubicBezTo>
                  <a:lnTo>
                    <a:pt x="441" y="1051"/>
                  </a:lnTo>
                  <a:cubicBezTo>
                    <a:pt x="477" y="1087"/>
                    <a:pt x="524" y="1098"/>
                    <a:pt x="560" y="1098"/>
                  </a:cubicBezTo>
                  <a:cubicBezTo>
                    <a:pt x="608" y="1098"/>
                    <a:pt x="655" y="1087"/>
                    <a:pt x="679" y="1051"/>
                  </a:cubicBezTo>
                  <a:lnTo>
                    <a:pt x="1441" y="301"/>
                  </a:lnTo>
                  <a:cubicBezTo>
                    <a:pt x="1536" y="241"/>
                    <a:pt x="1536" y="134"/>
                    <a:pt x="1465" y="63"/>
                  </a:cubicBezTo>
                  <a:cubicBezTo>
                    <a:pt x="1423" y="21"/>
                    <a:pt x="1379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6123629" y="1786627"/>
              <a:ext cx="48891" cy="34695"/>
            </a:xfrm>
            <a:custGeom>
              <a:rect b="b" l="l" r="r" t="t"/>
              <a:pathLst>
                <a:path extrusionOk="0" h="1090" w="1536">
                  <a:moveTo>
                    <a:pt x="1340" y="0"/>
                  </a:moveTo>
                  <a:cubicBezTo>
                    <a:pt x="1295" y="0"/>
                    <a:pt x="1250" y="18"/>
                    <a:pt x="1215" y="54"/>
                  </a:cubicBezTo>
                  <a:lnTo>
                    <a:pt x="583" y="673"/>
                  </a:lnTo>
                  <a:lnTo>
                    <a:pt x="333" y="423"/>
                  </a:lnTo>
                  <a:cubicBezTo>
                    <a:pt x="298" y="387"/>
                    <a:pt x="253" y="369"/>
                    <a:pt x="208" y="369"/>
                  </a:cubicBezTo>
                  <a:cubicBezTo>
                    <a:pt x="164" y="369"/>
                    <a:pt x="119" y="387"/>
                    <a:pt x="83" y="423"/>
                  </a:cubicBezTo>
                  <a:cubicBezTo>
                    <a:pt x="0" y="494"/>
                    <a:pt x="0" y="601"/>
                    <a:pt x="83" y="673"/>
                  </a:cubicBezTo>
                  <a:lnTo>
                    <a:pt x="453" y="1042"/>
                  </a:lnTo>
                  <a:cubicBezTo>
                    <a:pt x="476" y="1078"/>
                    <a:pt x="524" y="1090"/>
                    <a:pt x="572" y="1090"/>
                  </a:cubicBezTo>
                  <a:cubicBezTo>
                    <a:pt x="619" y="1090"/>
                    <a:pt x="655" y="1078"/>
                    <a:pt x="691" y="1042"/>
                  </a:cubicBezTo>
                  <a:lnTo>
                    <a:pt x="1453" y="292"/>
                  </a:lnTo>
                  <a:cubicBezTo>
                    <a:pt x="1536" y="232"/>
                    <a:pt x="1536" y="125"/>
                    <a:pt x="1465" y="54"/>
                  </a:cubicBezTo>
                  <a:cubicBezTo>
                    <a:pt x="1429" y="18"/>
                    <a:pt x="1384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6291500" y="1642978"/>
              <a:ext cx="48923" cy="34727"/>
            </a:xfrm>
            <a:custGeom>
              <a:rect b="b" l="l" r="r" t="t"/>
              <a:pathLst>
                <a:path extrusionOk="0" h="1091" w="1537">
                  <a:moveTo>
                    <a:pt x="1334" y="1"/>
                  </a:moveTo>
                  <a:cubicBezTo>
                    <a:pt x="1289" y="1"/>
                    <a:pt x="1245" y="19"/>
                    <a:pt x="1203" y="54"/>
                  </a:cubicBezTo>
                  <a:lnTo>
                    <a:pt x="584" y="673"/>
                  </a:lnTo>
                  <a:lnTo>
                    <a:pt x="322" y="423"/>
                  </a:lnTo>
                  <a:cubicBezTo>
                    <a:pt x="286" y="388"/>
                    <a:pt x="242" y="370"/>
                    <a:pt x="197" y="370"/>
                  </a:cubicBezTo>
                  <a:cubicBezTo>
                    <a:pt x="152" y="370"/>
                    <a:pt x="108" y="388"/>
                    <a:pt x="72" y="423"/>
                  </a:cubicBezTo>
                  <a:cubicBezTo>
                    <a:pt x="1" y="495"/>
                    <a:pt x="1" y="602"/>
                    <a:pt x="72" y="673"/>
                  </a:cubicBezTo>
                  <a:lnTo>
                    <a:pt x="441" y="1054"/>
                  </a:lnTo>
                  <a:cubicBezTo>
                    <a:pt x="477" y="1078"/>
                    <a:pt x="524" y="1090"/>
                    <a:pt x="560" y="1090"/>
                  </a:cubicBezTo>
                  <a:cubicBezTo>
                    <a:pt x="608" y="1090"/>
                    <a:pt x="655" y="1078"/>
                    <a:pt x="679" y="1054"/>
                  </a:cubicBezTo>
                  <a:lnTo>
                    <a:pt x="1441" y="292"/>
                  </a:lnTo>
                  <a:cubicBezTo>
                    <a:pt x="1536" y="233"/>
                    <a:pt x="1536" y="114"/>
                    <a:pt x="1465" y="54"/>
                  </a:cubicBezTo>
                  <a:cubicBezTo>
                    <a:pt x="1423" y="19"/>
                    <a:pt x="1379" y="1"/>
                    <a:pt x="1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" name="Google Shape;113;p16"/>
          <p:cNvGrpSpPr/>
          <p:nvPr/>
        </p:nvGrpSpPr>
        <p:grpSpPr>
          <a:xfrm>
            <a:off x="5157310" y="1251211"/>
            <a:ext cx="420235" cy="491356"/>
            <a:chOff x="3530425" y="1508747"/>
            <a:chExt cx="368175" cy="344594"/>
          </a:xfrm>
        </p:grpSpPr>
        <p:sp>
          <p:nvSpPr>
            <p:cNvPr id="114" name="Google Shape;114;p16"/>
            <p:cNvSpPr/>
            <p:nvPr/>
          </p:nvSpPr>
          <p:spPr>
            <a:xfrm>
              <a:off x="3530425" y="1508747"/>
              <a:ext cx="316765" cy="344594"/>
            </a:xfrm>
            <a:custGeom>
              <a:rect b="b" l="l" r="r" t="t"/>
              <a:pathLst>
                <a:path extrusionOk="0" h="8538" w="7848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3870185" y="1675515"/>
              <a:ext cx="28415" cy="11099"/>
            </a:xfrm>
            <a:custGeom>
              <a:rect b="b" l="l" r="r" t="t"/>
              <a:pathLst>
                <a:path extrusionOk="0" h="275" w="704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3846170" y="1610293"/>
              <a:ext cx="25993" cy="22965"/>
            </a:xfrm>
            <a:custGeom>
              <a:rect b="b" l="l" r="r" t="t"/>
              <a:pathLst>
                <a:path extrusionOk="0" h="569" w="644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3847623" y="1728508"/>
              <a:ext cx="24540" cy="23086"/>
            </a:xfrm>
            <a:custGeom>
              <a:rect b="b" l="l" r="r" t="t"/>
              <a:pathLst>
                <a:path extrusionOk="0" h="572" w="608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" name="Google Shape;118;p16"/>
          <p:cNvGrpSpPr/>
          <p:nvPr/>
        </p:nvGrpSpPr>
        <p:grpSpPr>
          <a:xfrm>
            <a:off x="7157103" y="1281272"/>
            <a:ext cx="483888" cy="491347"/>
            <a:chOff x="1408777" y="3680964"/>
            <a:chExt cx="357720" cy="355148"/>
          </a:xfrm>
        </p:grpSpPr>
        <p:sp>
          <p:nvSpPr>
            <p:cNvPr id="119" name="Google Shape;119;p16"/>
            <p:cNvSpPr/>
            <p:nvPr/>
          </p:nvSpPr>
          <p:spPr>
            <a:xfrm>
              <a:off x="1510488" y="3814144"/>
              <a:ext cx="37852" cy="49188"/>
            </a:xfrm>
            <a:custGeom>
              <a:rect b="b" l="l" r="r" t="t"/>
              <a:pathLst>
                <a:path extrusionOk="0" h="1549" w="1192">
                  <a:moveTo>
                    <a:pt x="596" y="0"/>
                  </a:moveTo>
                  <a:cubicBezTo>
                    <a:pt x="262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62" y="1548"/>
                    <a:pt x="596" y="1548"/>
                  </a:cubicBezTo>
                  <a:cubicBezTo>
                    <a:pt x="917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191" y="596"/>
                    <a:pt x="1108" y="524"/>
                    <a:pt x="1024" y="524"/>
                  </a:cubicBezTo>
                  <a:cubicBezTo>
                    <a:pt x="941" y="524"/>
                    <a:pt x="858" y="596"/>
                    <a:pt x="858" y="691"/>
                  </a:cubicBezTo>
                  <a:lnTo>
                    <a:pt x="858" y="953"/>
                  </a:lnTo>
                  <a:cubicBezTo>
                    <a:pt x="858" y="1108"/>
                    <a:pt x="739" y="1227"/>
                    <a:pt x="596" y="1227"/>
                  </a:cubicBezTo>
                  <a:cubicBezTo>
                    <a:pt x="441" y="1227"/>
                    <a:pt x="322" y="1108"/>
                    <a:pt x="322" y="953"/>
                  </a:cubicBezTo>
                  <a:lnTo>
                    <a:pt x="322" y="596"/>
                  </a:lnTo>
                  <a:cubicBezTo>
                    <a:pt x="322" y="453"/>
                    <a:pt x="441" y="334"/>
                    <a:pt x="596" y="334"/>
                  </a:cubicBezTo>
                  <a:cubicBezTo>
                    <a:pt x="679" y="334"/>
                    <a:pt x="763" y="262"/>
                    <a:pt x="763" y="167"/>
                  </a:cubicBezTo>
                  <a:cubicBezTo>
                    <a:pt x="763" y="84"/>
                    <a:pt x="679" y="0"/>
                    <a:pt x="5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1627315" y="3814144"/>
              <a:ext cx="37852" cy="49188"/>
            </a:xfrm>
            <a:custGeom>
              <a:rect b="b" l="l" r="r" t="t"/>
              <a:pathLst>
                <a:path extrusionOk="0" h="1549" w="1192">
                  <a:moveTo>
                    <a:pt x="596" y="0"/>
                  </a:moveTo>
                  <a:cubicBezTo>
                    <a:pt x="262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62" y="1548"/>
                    <a:pt x="596" y="1548"/>
                  </a:cubicBezTo>
                  <a:cubicBezTo>
                    <a:pt x="917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191" y="596"/>
                    <a:pt x="1108" y="524"/>
                    <a:pt x="1024" y="524"/>
                  </a:cubicBezTo>
                  <a:cubicBezTo>
                    <a:pt x="929" y="524"/>
                    <a:pt x="858" y="596"/>
                    <a:pt x="858" y="691"/>
                  </a:cubicBezTo>
                  <a:lnTo>
                    <a:pt x="858" y="953"/>
                  </a:lnTo>
                  <a:cubicBezTo>
                    <a:pt x="858" y="1108"/>
                    <a:pt x="739" y="1227"/>
                    <a:pt x="596" y="1227"/>
                  </a:cubicBezTo>
                  <a:cubicBezTo>
                    <a:pt x="441" y="1227"/>
                    <a:pt x="322" y="1108"/>
                    <a:pt x="322" y="953"/>
                  </a:cubicBezTo>
                  <a:lnTo>
                    <a:pt x="322" y="596"/>
                  </a:lnTo>
                  <a:cubicBezTo>
                    <a:pt x="322" y="453"/>
                    <a:pt x="441" y="334"/>
                    <a:pt x="596" y="334"/>
                  </a:cubicBezTo>
                  <a:cubicBezTo>
                    <a:pt x="679" y="334"/>
                    <a:pt x="751" y="262"/>
                    <a:pt x="751" y="167"/>
                  </a:cubicBezTo>
                  <a:cubicBezTo>
                    <a:pt x="751" y="84"/>
                    <a:pt x="679" y="0"/>
                    <a:pt x="5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1525604" y="3908806"/>
              <a:ext cx="123305" cy="33152"/>
            </a:xfrm>
            <a:custGeom>
              <a:rect b="b" l="l" r="r" t="t"/>
              <a:pathLst>
                <a:path extrusionOk="0" h="1044" w="3883">
                  <a:moveTo>
                    <a:pt x="3714" y="0"/>
                  </a:moveTo>
                  <a:cubicBezTo>
                    <a:pt x="3669" y="0"/>
                    <a:pt x="3622" y="18"/>
                    <a:pt x="3585" y="55"/>
                  </a:cubicBezTo>
                  <a:cubicBezTo>
                    <a:pt x="3215" y="460"/>
                    <a:pt x="2596" y="710"/>
                    <a:pt x="1953" y="710"/>
                  </a:cubicBezTo>
                  <a:cubicBezTo>
                    <a:pt x="1299" y="710"/>
                    <a:pt x="679" y="472"/>
                    <a:pt x="310" y="55"/>
                  </a:cubicBezTo>
                  <a:cubicBezTo>
                    <a:pt x="278" y="23"/>
                    <a:pt x="231" y="4"/>
                    <a:pt x="183" y="4"/>
                  </a:cubicBezTo>
                  <a:cubicBezTo>
                    <a:pt x="144" y="4"/>
                    <a:pt x="104" y="17"/>
                    <a:pt x="72" y="43"/>
                  </a:cubicBezTo>
                  <a:cubicBezTo>
                    <a:pt x="13" y="103"/>
                    <a:pt x="1" y="210"/>
                    <a:pt x="60" y="282"/>
                  </a:cubicBezTo>
                  <a:cubicBezTo>
                    <a:pt x="489" y="758"/>
                    <a:pt x="1191" y="1044"/>
                    <a:pt x="1930" y="1044"/>
                  </a:cubicBezTo>
                  <a:cubicBezTo>
                    <a:pt x="2680" y="1044"/>
                    <a:pt x="3370" y="758"/>
                    <a:pt x="3811" y="282"/>
                  </a:cubicBezTo>
                  <a:cubicBezTo>
                    <a:pt x="3882" y="210"/>
                    <a:pt x="3882" y="103"/>
                    <a:pt x="3823" y="43"/>
                  </a:cubicBezTo>
                  <a:cubicBezTo>
                    <a:pt x="3794" y="15"/>
                    <a:pt x="3755" y="0"/>
                    <a:pt x="3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1408777" y="3680964"/>
              <a:ext cx="298338" cy="296528"/>
            </a:xfrm>
            <a:custGeom>
              <a:rect b="b" l="l" r="r" t="t"/>
              <a:pathLst>
                <a:path extrusionOk="0" h="9338" w="9395">
                  <a:moveTo>
                    <a:pt x="5655" y="0"/>
                  </a:moveTo>
                  <a:cubicBezTo>
                    <a:pt x="5592" y="0"/>
                    <a:pt x="5529" y="1"/>
                    <a:pt x="5466" y="3"/>
                  </a:cubicBezTo>
                  <a:cubicBezTo>
                    <a:pt x="4037" y="51"/>
                    <a:pt x="2692" y="622"/>
                    <a:pt x="1680" y="1634"/>
                  </a:cubicBezTo>
                  <a:cubicBezTo>
                    <a:pt x="667" y="2646"/>
                    <a:pt x="96" y="3992"/>
                    <a:pt x="48" y="5421"/>
                  </a:cubicBezTo>
                  <a:cubicBezTo>
                    <a:pt x="1" y="6849"/>
                    <a:pt x="489" y="8219"/>
                    <a:pt x="1429" y="9278"/>
                  </a:cubicBezTo>
                  <a:cubicBezTo>
                    <a:pt x="1465" y="9302"/>
                    <a:pt x="1501" y="9338"/>
                    <a:pt x="1549" y="9338"/>
                  </a:cubicBezTo>
                  <a:cubicBezTo>
                    <a:pt x="1596" y="9338"/>
                    <a:pt x="1620" y="9314"/>
                    <a:pt x="1656" y="9290"/>
                  </a:cubicBezTo>
                  <a:cubicBezTo>
                    <a:pt x="1727" y="9231"/>
                    <a:pt x="1727" y="9123"/>
                    <a:pt x="1668" y="9052"/>
                  </a:cubicBezTo>
                  <a:cubicBezTo>
                    <a:pt x="787" y="8052"/>
                    <a:pt x="310" y="6754"/>
                    <a:pt x="358" y="5421"/>
                  </a:cubicBezTo>
                  <a:cubicBezTo>
                    <a:pt x="406" y="4075"/>
                    <a:pt x="941" y="2813"/>
                    <a:pt x="1894" y="1861"/>
                  </a:cubicBezTo>
                  <a:cubicBezTo>
                    <a:pt x="2846" y="908"/>
                    <a:pt x="4108" y="360"/>
                    <a:pt x="5454" y="325"/>
                  </a:cubicBezTo>
                  <a:cubicBezTo>
                    <a:pt x="5500" y="323"/>
                    <a:pt x="5547" y="323"/>
                    <a:pt x="5594" y="323"/>
                  </a:cubicBezTo>
                  <a:cubicBezTo>
                    <a:pt x="6878" y="323"/>
                    <a:pt x="8120" y="796"/>
                    <a:pt x="9085" y="1634"/>
                  </a:cubicBezTo>
                  <a:cubicBezTo>
                    <a:pt x="9119" y="1663"/>
                    <a:pt x="9162" y="1678"/>
                    <a:pt x="9203" y="1678"/>
                  </a:cubicBezTo>
                  <a:cubicBezTo>
                    <a:pt x="9248" y="1678"/>
                    <a:pt x="9292" y="1660"/>
                    <a:pt x="9323" y="1623"/>
                  </a:cubicBezTo>
                  <a:cubicBezTo>
                    <a:pt x="9395" y="1551"/>
                    <a:pt x="9395" y="1444"/>
                    <a:pt x="9323" y="1384"/>
                  </a:cubicBezTo>
                  <a:cubicBezTo>
                    <a:pt x="8300" y="486"/>
                    <a:pt x="7004" y="0"/>
                    <a:pt x="56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1468508" y="3739075"/>
              <a:ext cx="297989" cy="297036"/>
            </a:xfrm>
            <a:custGeom>
              <a:rect b="b" l="l" r="r" t="t"/>
              <a:pathLst>
                <a:path extrusionOk="0" h="9354" w="9384">
                  <a:moveTo>
                    <a:pt x="7834" y="1"/>
                  </a:moveTo>
                  <a:cubicBezTo>
                    <a:pt x="7795" y="1"/>
                    <a:pt x="7754" y="15"/>
                    <a:pt x="7716" y="43"/>
                  </a:cubicBezTo>
                  <a:cubicBezTo>
                    <a:pt x="7645" y="102"/>
                    <a:pt x="7645" y="209"/>
                    <a:pt x="7704" y="281"/>
                  </a:cubicBezTo>
                  <a:cubicBezTo>
                    <a:pt x="8585" y="1281"/>
                    <a:pt x="9062" y="2579"/>
                    <a:pt x="9014" y="3912"/>
                  </a:cubicBezTo>
                  <a:cubicBezTo>
                    <a:pt x="8966" y="5257"/>
                    <a:pt x="8431" y="6520"/>
                    <a:pt x="7478" y="7472"/>
                  </a:cubicBezTo>
                  <a:cubicBezTo>
                    <a:pt x="6526" y="8425"/>
                    <a:pt x="5263" y="8972"/>
                    <a:pt x="3918" y="9008"/>
                  </a:cubicBezTo>
                  <a:cubicBezTo>
                    <a:pt x="3870" y="9009"/>
                    <a:pt x="3823" y="9010"/>
                    <a:pt x="3775" y="9010"/>
                  </a:cubicBezTo>
                  <a:cubicBezTo>
                    <a:pt x="2492" y="9010"/>
                    <a:pt x="1251" y="8548"/>
                    <a:pt x="299" y="7698"/>
                  </a:cubicBezTo>
                  <a:cubicBezTo>
                    <a:pt x="259" y="7670"/>
                    <a:pt x="216" y="7655"/>
                    <a:pt x="175" y="7655"/>
                  </a:cubicBezTo>
                  <a:cubicBezTo>
                    <a:pt x="130" y="7655"/>
                    <a:pt x="86" y="7673"/>
                    <a:pt x="49" y="7710"/>
                  </a:cubicBezTo>
                  <a:cubicBezTo>
                    <a:pt x="1" y="7782"/>
                    <a:pt x="1" y="7889"/>
                    <a:pt x="72" y="7948"/>
                  </a:cubicBezTo>
                  <a:cubicBezTo>
                    <a:pt x="1096" y="8853"/>
                    <a:pt x="2394" y="9353"/>
                    <a:pt x="3763" y="9353"/>
                  </a:cubicBezTo>
                  <a:lnTo>
                    <a:pt x="3930" y="9353"/>
                  </a:lnTo>
                  <a:cubicBezTo>
                    <a:pt x="5359" y="9306"/>
                    <a:pt x="6692" y="8722"/>
                    <a:pt x="7704" y="7710"/>
                  </a:cubicBezTo>
                  <a:cubicBezTo>
                    <a:pt x="8716" y="6698"/>
                    <a:pt x="9300" y="5365"/>
                    <a:pt x="9347" y="3936"/>
                  </a:cubicBezTo>
                  <a:cubicBezTo>
                    <a:pt x="9383" y="2507"/>
                    <a:pt x="8895" y="1126"/>
                    <a:pt x="7954" y="66"/>
                  </a:cubicBezTo>
                  <a:cubicBezTo>
                    <a:pt x="7922" y="21"/>
                    <a:pt x="7879" y="1"/>
                    <a:pt x="7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" name="Google Shape;124;p16"/>
          <p:cNvGrpSpPr/>
          <p:nvPr/>
        </p:nvGrpSpPr>
        <p:grpSpPr>
          <a:xfrm>
            <a:off x="1090267" y="1281281"/>
            <a:ext cx="420251" cy="491354"/>
            <a:chOff x="3086313" y="2877049"/>
            <a:chExt cx="320143" cy="392581"/>
          </a:xfrm>
        </p:grpSpPr>
        <p:sp>
          <p:nvSpPr>
            <p:cNvPr id="125" name="Google Shape;125;p16"/>
            <p:cNvSpPr/>
            <p:nvPr/>
          </p:nvSpPr>
          <p:spPr>
            <a:xfrm>
              <a:off x="3263076" y="2942511"/>
              <a:ext cx="79287" cy="99579"/>
            </a:xfrm>
            <a:custGeom>
              <a:rect b="b" l="l" r="r" t="t"/>
              <a:pathLst>
                <a:path extrusionOk="0" h="3126" w="2489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3237656" y="2939262"/>
              <a:ext cx="20897" cy="14462"/>
            </a:xfrm>
            <a:custGeom>
              <a:rect b="b" l="l" r="r" t="t"/>
              <a:pathLst>
                <a:path extrusionOk="0" h="454" w="656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3379888" y="3029539"/>
              <a:ext cx="26567" cy="14048"/>
            </a:xfrm>
            <a:custGeom>
              <a:rect b="b" l="l" r="r" t="t"/>
              <a:pathLst>
                <a:path extrusionOk="0" h="441" w="834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3086313" y="3029539"/>
              <a:ext cx="26599" cy="14048"/>
            </a:xfrm>
            <a:custGeom>
              <a:rect b="b" l="l" r="r" t="t"/>
              <a:pathLst>
                <a:path extrusionOk="0" h="441" w="835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3359788" y="2953469"/>
              <a:ext cx="26567" cy="20355"/>
            </a:xfrm>
            <a:custGeom>
              <a:rect b="b" l="l" r="r" t="t"/>
              <a:pathLst>
                <a:path extrusionOk="0" h="639" w="834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3106413" y="3100034"/>
              <a:ext cx="26599" cy="20164"/>
            </a:xfrm>
            <a:custGeom>
              <a:rect b="b" l="l" r="r" t="t"/>
              <a:pathLst>
                <a:path extrusionOk="0" h="633" w="835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3308565" y="2897277"/>
              <a:ext cx="22044" cy="24178"/>
            </a:xfrm>
            <a:custGeom>
              <a:rect b="b" l="l" r="r" t="t"/>
              <a:pathLst>
                <a:path extrusionOk="0" h="759" w="692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3239153" y="2877049"/>
              <a:ext cx="14080" cy="26599"/>
            </a:xfrm>
            <a:custGeom>
              <a:rect b="b" l="l" r="r" t="t"/>
              <a:pathLst>
                <a:path extrusionOk="0" h="835" w="442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3161809" y="2897500"/>
              <a:ext cx="22394" cy="24337"/>
            </a:xfrm>
            <a:custGeom>
              <a:rect b="b" l="l" r="r" t="t"/>
              <a:pathLst>
                <a:path extrusionOk="0" h="764" w="703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3106413" y="2953151"/>
              <a:ext cx="26599" cy="19909"/>
            </a:xfrm>
            <a:custGeom>
              <a:rect b="b" l="l" r="r" t="t"/>
              <a:pathLst>
                <a:path extrusionOk="0" h="625" w="835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3360520" y="3099811"/>
              <a:ext cx="25834" cy="20005"/>
            </a:xfrm>
            <a:custGeom>
              <a:rect b="b" l="l" r="r" t="t"/>
              <a:pathLst>
                <a:path extrusionOk="0" h="628" w="811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3125749" y="2915371"/>
              <a:ext cx="240505" cy="354259"/>
            </a:xfrm>
            <a:custGeom>
              <a:rect b="b" l="l" r="r" t="t"/>
              <a:pathLst>
                <a:path extrusionOk="0" h="11121" w="755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                  Leadership</a:t>
            </a:r>
            <a:endParaRPr>
              <a:solidFill>
                <a:srgbClr val="99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2629900" y="2562475"/>
            <a:ext cx="15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b="0" l="0" r="47696" t="0"/>
          <a:stretch/>
        </p:blipFill>
        <p:spPr>
          <a:xfrm>
            <a:off x="928525" y="2013425"/>
            <a:ext cx="2670900" cy="24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 txBox="1"/>
          <p:nvPr/>
        </p:nvSpPr>
        <p:spPr>
          <a:xfrm>
            <a:off x="4039000" y="2819575"/>
            <a:ext cx="795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Lora"/>
                <a:ea typeface="Lora"/>
                <a:cs typeface="Lora"/>
                <a:sym typeface="Lora"/>
              </a:rPr>
              <a:t>Vs.</a:t>
            </a:r>
            <a:endParaRPr b="1" sz="27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45" name="Google Shape;145;p17"/>
          <p:cNvPicPr preferRelativeResize="0"/>
          <p:nvPr/>
        </p:nvPicPr>
        <p:blipFill rotWithShape="1">
          <a:blip r:embed="rId4">
            <a:alphaModFix/>
          </a:blip>
          <a:srcRect b="0" l="11485" r="15494" t="0"/>
          <a:stretch/>
        </p:blipFill>
        <p:spPr>
          <a:xfrm>
            <a:off x="5197825" y="2004650"/>
            <a:ext cx="2778800" cy="247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 txBox="1"/>
          <p:nvPr/>
        </p:nvSpPr>
        <p:spPr>
          <a:xfrm>
            <a:off x="928525" y="1241775"/>
            <a:ext cx="2571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A72A1E"/>
                </a:solidFill>
                <a:latin typeface="Lora"/>
                <a:ea typeface="Lora"/>
                <a:cs typeface="Lora"/>
                <a:sym typeface="Lora"/>
              </a:rPr>
              <a:t>Modeling</a:t>
            </a:r>
            <a:endParaRPr sz="3200">
              <a:solidFill>
                <a:srgbClr val="A72A1E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7" name="Google Shape;147;p17"/>
          <p:cNvSpPr txBox="1"/>
          <p:nvPr/>
        </p:nvSpPr>
        <p:spPr>
          <a:xfrm>
            <a:off x="5154475" y="1237375"/>
            <a:ext cx="2571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A72A1E"/>
                </a:solidFill>
                <a:latin typeface="Lora"/>
                <a:ea typeface="Lora"/>
                <a:cs typeface="Lora"/>
                <a:sym typeface="Lora"/>
              </a:rPr>
              <a:t>Learning</a:t>
            </a:r>
            <a:endParaRPr sz="3200">
              <a:solidFill>
                <a:srgbClr val="A72A1E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</a:rPr>
              <a:t>Focus Areas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153" name="Google Shape;153;p18"/>
          <p:cNvSpPr/>
          <p:nvPr/>
        </p:nvSpPr>
        <p:spPr>
          <a:xfrm>
            <a:off x="3728388" y="3566442"/>
            <a:ext cx="3822600" cy="6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8"/>
          <p:cNvSpPr/>
          <p:nvPr/>
        </p:nvSpPr>
        <p:spPr>
          <a:xfrm flipH="1">
            <a:off x="2283038" y="3566449"/>
            <a:ext cx="1844400" cy="642600"/>
          </a:xfrm>
          <a:prstGeom prst="rect">
            <a:avLst/>
          </a:prstGeom>
          <a:solidFill>
            <a:srgbClr val="A72A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8"/>
          <p:cNvSpPr/>
          <p:nvPr/>
        </p:nvSpPr>
        <p:spPr>
          <a:xfrm rot="-5400000">
            <a:off x="4228423" y="2451738"/>
            <a:ext cx="643350" cy="2872775"/>
          </a:xfrm>
          <a:prstGeom prst="flowChartOffpageConnector">
            <a:avLst/>
          </a:prstGeom>
          <a:solidFill>
            <a:srgbClr val="A72A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8"/>
          <p:cNvSpPr/>
          <p:nvPr/>
        </p:nvSpPr>
        <p:spPr>
          <a:xfrm>
            <a:off x="2342650" y="3643825"/>
            <a:ext cx="30057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Formal representative positions</a:t>
            </a:r>
            <a:endParaRPr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7" name="Google Shape;157;p18"/>
          <p:cNvSpPr/>
          <p:nvPr/>
        </p:nvSpPr>
        <p:spPr>
          <a:xfrm>
            <a:off x="1593013" y="3566442"/>
            <a:ext cx="690000" cy="642300"/>
          </a:xfrm>
          <a:prstGeom prst="rect">
            <a:avLst/>
          </a:prstGeom>
          <a:solidFill>
            <a:srgbClr val="B02C20"/>
          </a:solidFill>
          <a:ln>
            <a:noFill/>
          </a:ln>
          <a:effectLst>
            <a:outerShdw blurRad="71438" rotWithShape="0" algn="bl" dir="2700000" dist="28575">
              <a:srgbClr val="000000">
                <a:alpha val="1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8"/>
          <p:cNvSpPr/>
          <p:nvPr/>
        </p:nvSpPr>
        <p:spPr>
          <a:xfrm>
            <a:off x="1593013" y="3566449"/>
            <a:ext cx="690000" cy="642600"/>
          </a:xfrm>
          <a:prstGeom prst="rect">
            <a:avLst/>
          </a:prstGeom>
          <a:solidFill>
            <a:srgbClr val="BE2F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04</a:t>
            </a:r>
            <a:endParaRPr sz="26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59" name="Google Shape;159;p18"/>
          <p:cNvSpPr/>
          <p:nvPr/>
        </p:nvSpPr>
        <p:spPr>
          <a:xfrm>
            <a:off x="4387863" y="3567624"/>
            <a:ext cx="29712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18"/>
          <p:cNvSpPr/>
          <p:nvPr/>
        </p:nvSpPr>
        <p:spPr>
          <a:xfrm>
            <a:off x="3728400" y="2807949"/>
            <a:ext cx="3822600" cy="6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8"/>
          <p:cNvSpPr/>
          <p:nvPr/>
        </p:nvSpPr>
        <p:spPr>
          <a:xfrm flipH="1">
            <a:off x="2283050" y="2807956"/>
            <a:ext cx="1844400" cy="642600"/>
          </a:xfrm>
          <a:prstGeom prst="rect">
            <a:avLst/>
          </a:prstGeom>
          <a:solidFill>
            <a:srgbClr val="A72A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8"/>
          <p:cNvSpPr/>
          <p:nvPr/>
        </p:nvSpPr>
        <p:spPr>
          <a:xfrm rot="-5400000">
            <a:off x="4226022" y="1695625"/>
            <a:ext cx="643350" cy="2868000"/>
          </a:xfrm>
          <a:prstGeom prst="flowChartOffpageConnector">
            <a:avLst/>
          </a:prstGeom>
          <a:solidFill>
            <a:srgbClr val="A72A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8"/>
          <p:cNvSpPr/>
          <p:nvPr/>
        </p:nvSpPr>
        <p:spPr>
          <a:xfrm>
            <a:off x="2342650" y="2885325"/>
            <a:ext cx="29712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Engaging in officer teams</a:t>
            </a:r>
            <a:endParaRPr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4" name="Google Shape;164;p18"/>
          <p:cNvSpPr/>
          <p:nvPr/>
        </p:nvSpPr>
        <p:spPr>
          <a:xfrm>
            <a:off x="1593025" y="2807949"/>
            <a:ext cx="690000" cy="642300"/>
          </a:xfrm>
          <a:prstGeom prst="rect">
            <a:avLst/>
          </a:prstGeom>
          <a:solidFill>
            <a:srgbClr val="B02C20"/>
          </a:solidFill>
          <a:ln>
            <a:noFill/>
          </a:ln>
          <a:effectLst>
            <a:outerShdw blurRad="71438" rotWithShape="0" algn="bl" dir="2700000" dist="28575">
              <a:srgbClr val="000000">
                <a:alpha val="1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8"/>
          <p:cNvSpPr/>
          <p:nvPr/>
        </p:nvSpPr>
        <p:spPr>
          <a:xfrm>
            <a:off x="1593025" y="2807956"/>
            <a:ext cx="690000" cy="642600"/>
          </a:xfrm>
          <a:prstGeom prst="rect">
            <a:avLst/>
          </a:prstGeom>
          <a:solidFill>
            <a:srgbClr val="BE2F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03</a:t>
            </a:r>
            <a:endParaRPr sz="26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66" name="Google Shape;166;p18"/>
          <p:cNvSpPr/>
          <p:nvPr/>
        </p:nvSpPr>
        <p:spPr>
          <a:xfrm>
            <a:off x="4387875" y="2809131"/>
            <a:ext cx="29712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18"/>
          <p:cNvSpPr/>
          <p:nvPr/>
        </p:nvSpPr>
        <p:spPr>
          <a:xfrm>
            <a:off x="3728388" y="2061784"/>
            <a:ext cx="3822600" cy="6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8"/>
          <p:cNvSpPr/>
          <p:nvPr/>
        </p:nvSpPr>
        <p:spPr>
          <a:xfrm flipH="1">
            <a:off x="2283038" y="2061791"/>
            <a:ext cx="1844400" cy="642600"/>
          </a:xfrm>
          <a:prstGeom prst="rect">
            <a:avLst/>
          </a:prstGeom>
          <a:solidFill>
            <a:srgbClr val="A72A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8"/>
          <p:cNvSpPr/>
          <p:nvPr/>
        </p:nvSpPr>
        <p:spPr>
          <a:xfrm rot="-5400000">
            <a:off x="4221460" y="954425"/>
            <a:ext cx="642975" cy="2858475"/>
          </a:xfrm>
          <a:prstGeom prst="flowChartOffpageConnector">
            <a:avLst/>
          </a:prstGeom>
          <a:solidFill>
            <a:srgbClr val="A72A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8"/>
          <p:cNvSpPr/>
          <p:nvPr/>
        </p:nvSpPr>
        <p:spPr>
          <a:xfrm>
            <a:off x="2283025" y="2136175"/>
            <a:ext cx="32796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Attending leadership conferences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1" name="Google Shape;171;p18"/>
          <p:cNvSpPr/>
          <p:nvPr/>
        </p:nvSpPr>
        <p:spPr>
          <a:xfrm>
            <a:off x="1593013" y="2061784"/>
            <a:ext cx="690000" cy="642300"/>
          </a:xfrm>
          <a:prstGeom prst="rect">
            <a:avLst/>
          </a:prstGeom>
          <a:solidFill>
            <a:srgbClr val="B02C20"/>
          </a:solidFill>
          <a:ln>
            <a:noFill/>
          </a:ln>
          <a:effectLst>
            <a:outerShdw blurRad="71438" rotWithShape="0" algn="bl" dir="2700000" dist="28575">
              <a:srgbClr val="000000">
                <a:alpha val="1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8"/>
          <p:cNvSpPr/>
          <p:nvPr/>
        </p:nvSpPr>
        <p:spPr>
          <a:xfrm>
            <a:off x="1593013" y="2061616"/>
            <a:ext cx="690000" cy="642600"/>
          </a:xfrm>
          <a:prstGeom prst="rect">
            <a:avLst/>
          </a:prstGeom>
          <a:solidFill>
            <a:srgbClr val="BE2F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02</a:t>
            </a:r>
            <a:endParaRPr sz="26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73" name="Google Shape;173;p18"/>
          <p:cNvSpPr/>
          <p:nvPr/>
        </p:nvSpPr>
        <p:spPr>
          <a:xfrm>
            <a:off x="4387863" y="2062966"/>
            <a:ext cx="29712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4" name="Google Shape;17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6550" y="2841788"/>
            <a:ext cx="505900" cy="51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9688" y="3554100"/>
            <a:ext cx="579625" cy="5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8"/>
          <p:cNvSpPr/>
          <p:nvPr/>
        </p:nvSpPr>
        <p:spPr>
          <a:xfrm>
            <a:off x="3718300" y="1339782"/>
            <a:ext cx="3822600" cy="6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8"/>
          <p:cNvSpPr/>
          <p:nvPr/>
        </p:nvSpPr>
        <p:spPr>
          <a:xfrm flipH="1">
            <a:off x="2272950" y="1339789"/>
            <a:ext cx="1844400" cy="642600"/>
          </a:xfrm>
          <a:prstGeom prst="rect">
            <a:avLst/>
          </a:prstGeom>
          <a:solidFill>
            <a:srgbClr val="A72A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8"/>
          <p:cNvSpPr/>
          <p:nvPr/>
        </p:nvSpPr>
        <p:spPr>
          <a:xfrm rot="-5400000">
            <a:off x="4218588" y="224788"/>
            <a:ext cx="643375" cy="2873350"/>
          </a:xfrm>
          <a:prstGeom prst="flowChartOffpageConnector">
            <a:avLst/>
          </a:prstGeom>
          <a:solidFill>
            <a:srgbClr val="A72A1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8"/>
          <p:cNvSpPr/>
          <p:nvPr/>
        </p:nvSpPr>
        <p:spPr>
          <a:xfrm>
            <a:off x="2272950" y="1414175"/>
            <a:ext cx="30753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Identifying student’s leadership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0" name="Google Shape;180;p18"/>
          <p:cNvSpPr/>
          <p:nvPr/>
        </p:nvSpPr>
        <p:spPr>
          <a:xfrm>
            <a:off x="1582925" y="1339782"/>
            <a:ext cx="690000" cy="642300"/>
          </a:xfrm>
          <a:prstGeom prst="rect">
            <a:avLst/>
          </a:prstGeom>
          <a:solidFill>
            <a:srgbClr val="B02C20"/>
          </a:solidFill>
          <a:ln>
            <a:noFill/>
          </a:ln>
          <a:effectLst>
            <a:outerShdw blurRad="71438" rotWithShape="0" algn="bl" dir="2700000" dist="28575">
              <a:srgbClr val="000000">
                <a:alpha val="1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8"/>
          <p:cNvSpPr/>
          <p:nvPr/>
        </p:nvSpPr>
        <p:spPr>
          <a:xfrm>
            <a:off x="1582925" y="1339614"/>
            <a:ext cx="690000" cy="642600"/>
          </a:xfrm>
          <a:prstGeom prst="rect">
            <a:avLst/>
          </a:prstGeom>
          <a:solidFill>
            <a:srgbClr val="BE2F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01</a:t>
            </a:r>
            <a:endParaRPr sz="26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82" name="Google Shape;182;p18"/>
          <p:cNvSpPr/>
          <p:nvPr/>
        </p:nvSpPr>
        <p:spPr>
          <a:xfrm>
            <a:off x="4377775" y="1340964"/>
            <a:ext cx="29712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3" name="Google Shape;18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9700" y="2103888"/>
            <a:ext cx="505900" cy="505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Google Shape;184;p18"/>
          <p:cNvGrpSpPr/>
          <p:nvPr/>
        </p:nvGrpSpPr>
        <p:grpSpPr>
          <a:xfrm>
            <a:off x="6891803" y="1452042"/>
            <a:ext cx="381686" cy="473066"/>
            <a:chOff x="5377363" y="1516169"/>
            <a:chExt cx="257357" cy="356627"/>
          </a:xfrm>
        </p:grpSpPr>
        <p:sp>
          <p:nvSpPr>
            <p:cNvPr id="185" name="Google Shape;185;p18"/>
            <p:cNvSpPr/>
            <p:nvPr/>
          </p:nvSpPr>
          <p:spPr>
            <a:xfrm>
              <a:off x="5377363" y="1516169"/>
              <a:ext cx="257357" cy="356627"/>
            </a:xfrm>
            <a:custGeom>
              <a:rect b="b" l="l" r="r" t="t"/>
              <a:pathLst>
                <a:path extrusionOk="0" h="11205" w="8086">
                  <a:moveTo>
                    <a:pt x="4073" y="334"/>
                  </a:moveTo>
                  <a:cubicBezTo>
                    <a:pt x="4263" y="334"/>
                    <a:pt x="4430" y="441"/>
                    <a:pt x="4525" y="608"/>
                  </a:cubicBezTo>
                  <a:cubicBezTo>
                    <a:pt x="4561" y="656"/>
                    <a:pt x="4620" y="679"/>
                    <a:pt x="4680" y="679"/>
                  </a:cubicBezTo>
                  <a:lnTo>
                    <a:pt x="5299" y="679"/>
                  </a:lnTo>
                  <a:cubicBezTo>
                    <a:pt x="5406" y="679"/>
                    <a:pt x="5490" y="775"/>
                    <a:pt x="5490" y="870"/>
                  </a:cubicBezTo>
                  <a:lnTo>
                    <a:pt x="5490" y="1406"/>
                  </a:lnTo>
                  <a:lnTo>
                    <a:pt x="2668" y="1406"/>
                  </a:lnTo>
                  <a:lnTo>
                    <a:pt x="2668" y="870"/>
                  </a:lnTo>
                  <a:lnTo>
                    <a:pt x="2644" y="870"/>
                  </a:lnTo>
                  <a:cubicBezTo>
                    <a:pt x="2644" y="775"/>
                    <a:pt x="2727" y="679"/>
                    <a:pt x="2835" y="679"/>
                  </a:cubicBezTo>
                  <a:lnTo>
                    <a:pt x="3454" y="679"/>
                  </a:lnTo>
                  <a:cubicBezTo>
                    <a:pt x="3513" y="679"/>
                    <a:pt x="3573" y="656"/>
                    <a:pt x="3608" y="608"/>
                  </a:cubicBezTo>
                  <a:cubicBezTo>
                    <a:pt x="3716" y="441"/>
                    <a:pt x="3870" y="334"/>
                    <a:pt x="4073" y="334"/>
                  </a:cubicBezTo>
                  <a:close/>
                  <a:moveTo>
                    <a:pt x="7395" y="1037"/>
                  </a:moveTo>
                  <a:cubicBezTo>
                    <a:pt x="7597" y="1037"/>
                    <a:pt x="7764" y="1203"/>
                    <a:pt x="7764" y="1394"/>
                  </a:cubicBezTo>
                  <a:lnTo>
                    <a:pt x="7764" y="10514"/>
                  </a:lnTo>
                  <a:cubicBezTo>
                    <a:pt x="7764" y="10716"/>
                    <a:pt x="7597" y="10871"/>
                    <a:pt x="7395" y="10871"/>
                  </a:cubicBezTo>
                  <a:lnTo>
                    <a:pt x="727" y="10871"/>
                  </a:lnTo>
                  <a:cubicBezTo>
                    <a:pt x="537" y="10871"/>
                    <a:pt x="370" y="10704"/>
                    <a:pt x="370" y="10514"/>
                  </a:cubicBezTo>
                  <a:lnTo>
                    <a:pt x="370" y="1394"/>
                  </a:lnTo>
                  <a:cubicBezTo>
                    <a:pt x="370" y="1203"/>
                    <a:pt x="537" y="1037"/>
                    <a:pt x="727" y="1037"/>
                  </a:cubicBezTo>
                  <a:lnTo>
                    <a:pt x="2323" y="1037"/>
                  </a:lnTo>
                  <a:lnTo>
                    <a:pt x="2323" y="1572"/>
                  </a:lnTo>
                  <a:cubicBezTo>
                    <a:pt x="2323" y="1668"/>
                    <a:pt x="2406" y="1739"/>
                    <a:pt x="2489" y="1739"/>
                  </a:cubicBezTo>
                  <a:lnTo>
                    <a:pt x="5644" y="1739"/>
                  </a:lnTo>
                  <a:cubicBezTo>
                    <a:pt x="5728" y="1739"/>
                    <a:pt x="5811" y="1668"/>
                    <a:pt x="5811" y="1572"/>
                  </a:cubicBezTo>
                  <a:lnTo>
                    <a:pt x="5811" y="1037"/>
                  </a:lnTo>
                  <a:close/>
                  <a:moveTo>
                    <a:pt x="4037" y="1"/>
                  </a:moveTo>
                  <a:cubicBezTo>
                    <a:pt x="3751" y="1"/>
                    <a:pt x="3501" y="132"/>
                    <a:pt x="3335" y="358"/>
                  </a:cubicBezTo>
                  <a:lnTo>
                    <a:pt x="2799" y="358"/>
                  </a:lnTo>
                  <a:cubicBezTo>
                    <a:pt x="2585" y="358"/>
                    <a:pt x="2382" y="501"/>
                    <a:pt x="2311" y="715"/>
                  </a:cubicBezTo>
                  <a:lnTo>
                    <a:pt x="691" y="715"/>
                  </a:lnTo>
                  <a:cubicBezTo>
                    <a:pt x="299" y="715"/>
                    <a:pt x="1" y="1025"/>
                    <a:pt x="1" y="1394"/>
                  </a:cubicBezTo>
                  <a:lnTo>
                    <a:pt x="1" y="10514"/>
                  </a:lnTo>
                  <a:cubicBezTo>
                    <a:pt x="1" y="10907"/>
                    <a:pt x="322" y="11204"/>
                    <a:pt x="691" y="11204"/>
                  </a:cubicBezTo>
                  <a:lnTo>
                    <a:pt x="7359" y="11204"/>
                  </a:lnTo>
                  <a:cubicBezTo>
                    <a:pt x="7740" y="11204"/>
                    <a:pt x="8038" y="10895"/>
                    <a:pt x="8038" y="10514"/>
                  </a:cubicBezTo>
                  <a:lnTo>
                    <a:pt x="8038" y="1394"/>
                  </a:lnTo>
                  <a:cubicBezTo>
                    <a:pt x="8085" y="1025"/>
                    <a:pt x="7776" y="715"/>
                    <a:pt x="7383" y="715"/>
                  </a:cubicBezTo>
                  <a:lnTo>
                    <a:pt x="5763" y="715"/>
                  </a:lnTo>
                  <a:cubicBezTo>
                    <a:pt x="5692" y="501"/>
                    <a:pt x="5490" y="358"/>
                    <a:pt x="5275" y="358"/>
                  </a:cubicBezTo>
                  <a:lnTo>
                    <a:pt x="4740" y="358"/>
                  </a:lnTo>
                  <a:cubicBezTo>
                    <a:pt x="4573" y="132"/>
                    <a:pt x="4323" y="1"/>
                    <a:pt x="403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8"/>
            <p:cNvSpPr/>
            <p:nvPr/>
          </p:nvSpPr>
          <p:spPr>
            <a:xfrm>
              <a:off x="5501681" y="1538925"/>
              <a:ext cx="10248" cy="10248"/>
            </a:xfrm>
            <a:custGeom>
              <a:rect b="b" l="l" r="r" t="t"/>
              <a:pathLst>
                <a:path extrusionOk="0" h="322" w="322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cubicBezTo>
                    <a:pt x="250" y="322"/>
                    <a:pt x="322" y="250"/>
                    <a:pt x="322" y="155"/>
                  </a:cubicBezTo>
                  <a:cubicBezTo>
                    <a:pt x="322" y="71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5401233" y="1560886"/>
              <a:ext cx="211112" cy="278554"/>
            </a:xfrm>
            <a:custGeom>
              <a:rect b="b" l="l" r="r" t="t"/>
              <a:pathLst>
                <a:path extrusionOk="0" h="8752" w="6633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8597"/>
                  </a:lnTo>
                  <a:cubicBezTo>
                    <a:pt x="1" y="8680"/>
                    <a:pt x="72" y="8752"/>
                    <a:pt x="156" y="8752"/>
                  </a:cubicBezTo>
                  <a:lnTo>
                    <a:pt x="6466" y="8752"/>
                  </a:lnTo>
                  <a:cubicBezTo>
                    <a:pt x="6561" y="8752"/>
                    <a:pt x="6633" y="8680"/>
                    <a:pt x="6633" y="8597"/>
                  </a:cubicBezTo>
                  <a:lnTo>
                    <a:pt x="6633" y="167"/>
                  </a:lnTo>
                  <a:cubicBezTo>
                    <a:pt x="6633" y="84"/>
                    <a:pt x="6561" y="1"/>
                    <a:pt x="6478" y="1"/>
                  </a:cubicBezTo>
                  <a:lnTo>
                    <a:pt x="5597" y="1"/>
                  </a:lnTo>
                  <a:cubicBezTo>
                    <a:pt x="5502" y="1"/>
                    <a:pt x="5430" y="84"/>
                    <a:pt x="5430" y="167"/>
                  </a:cubicBezTo>
                  <a:cubicBezTo>
                    <a:pt x="5430" y="263"/>
                    <a:pt x="5502" y="334"/>
                    <a:pt x="5597" y="334"/>
                  </a:cubicBezTo>
                  <a:lnTo>
                    <a:pt x="6311" y="334"/>
                  </a:lnTo>
                  <a:lnTo>
                    <a:pt x="6311" y="8430"/>
                  </a:lnTo>
                  <a:lnTo>
                    <a:pt x="322" y="8430"/>
                  </a:lnTo>
                  <a:lnTo>
                    <a:pt x="322" y="334"/>
                  </a:lnTo>
                  <a:lnTo>
                    <a:pt x="1037" y="334"/>
                  </a:lnTo>
                  <a:cubicBezTo>
                    <a:pt x="1132" y="334"/>
                    <a:pt x="1203" y="263"/>
                    <a:pt x="1203" y="167"/>
                  </a:cubicBezTo>
                  <a:cubicBezTo>
                    <a:pt x="1203" y="84"/>
                    <a:pt x="1132" y="1"/>
                    <a:pt x="103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5434207" y="1672664"/>
              <a:ext cx="33387" cy="33387"/>
            </a:xfrm>
            <a:custGeom>
              <a:rect b="b" l="l" r="r" t="t"/>
              <a:pathLst>
                <a:path extrusionOk="0" h="1049" w="1049">
                  <a:moveTo>
                    <a:pt x="525" y="311"/>
                  </a:moveTo>
                  <a:cubicBezTo>
                    <a:pt x="632" y="311"/>
                    <a:pt x="715" y="406"/>
                    <a:pt x="715" y="513"/>
                  </a:cubicBezTo>
                  <a:cubicBezTo>
                    <a:pt x="703" y="608"/>
                    <a:pt x="632" y="703"/>
                    <a:pt x="525" y="703"/>
                  </a:cubicBezTo>
                  <a:cubicBezTo>
                    <a:pt x="418" y="703"/>
                    <a:pt x="334" y="608"/>
                    <a:pt x="334" y="513"/>
                  </a:cubicBezTo>
                  <a:cubicBezTo>
                    <a:pt x="334" y="406"/>
                    <a:pt x="418" y="311"/>
                    <a:pt x="525" y="311"/>
                  </a:cubicBezTo>
                  <a:close/>
                  <a:moveTo>
                    <a:pt x="525" y="1"/>
                  </a:moveTo>
                  <a:cubicBezTo>
                    <a:pt x="239" y="1"/>
                    <a:pt x="1" y="239"/>
                    <a:pt x="1" y="525"/>
                  </a:cubicBezTo>
                  <a:cubicBezTo>
                    <a:pt x="1" y="811"/>
                    <a:pt x="239" y="1049"/>
                    <a:pt x="525" y="1049"/>
                  </a:cubicBezTo>
                  <a:cubicBezTo>
                    <a:pt x="810" y="1049"/>
                    <a:pt x="1049" y="811"/>
                    <a:pt x="1049" y="525"/>
                  </a:cubicBezTo>
                  <a:cubicBezTo>
                    <a:pt x="1049" y="239"/>
                    <a:pt x="810" y="1"/>
                    <a:pt x="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5434207" y="1723079"/>
              <a:ext cx="33387" cy="33005"/>
            </a:xfrm>
            <a:custGeom>
              <a:rect b="b" l="l" r="r" t="t"/>
              <a:pathLst>
                <a:path extrusionOk="0" h="1037" w="1049">
                  <a:moveTo>
                    <a:pt x="525" y="310"/>
                  </a:moveTo>
                  <a:cubicBezTo>
                    <a:pt x="632" y="310"/>
                    <a:pt x="715" y="405"/>
                    <a:pt x="715" y="501"/>
                  </a:cubicBezTo>
                  <a:cubicBezTo>
                    <a:pt x="703" y="608"/>
                    <a:pt x="632" y="703"/>
                    <a:pt x="525" y="703"/>
                  </a:cubicBezTo>
                  <a:cubicBezTo>
                    <a:pt x="418" y="703"/>
                    <a:pt x="334" y="608"/>
                    <a:pt x="334" y="501"/>
                  </a:cubicBezTo>
                  <a:cubicBezTo>
                    <a:pt x="334" y="405"/>
                    <a:pt x="418" y="310"/>
                    <a:pt x="525" y="310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9" y="798"/>
                    <a:pt x="1049" y="512"/>
                  </a:cubicBezTo>
                  <a:cubicBezTo>
                    <a:pt x="1049" y="239"/>
                    <a:pt x="810" y="0"/>
                    <a:pt x="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5434207" y="1773112"/>
              <a:ext cx="33387" cy="33355"/>
            </a:xfrm>
            <a:custGeom>
              <a:rect b="b" l="l" r="r" t="t"/>
              <a:pathLst>
                <a:path extrusionOk="0" h="1048" w="1049">
                  <a:moveTo>
                    <a:pt x="525" y="310"/>
                  </a:moveTo>
                  <a:cubicBezTo>
                    <a:pt x="632" y="310"/>
                    <a:pt x="715" y="405"/>
                    <a:pt x="715" y="512"/>
                  </a:cubicBezTo>
                  <a:cubicBezTo>
                    <a:pt x="703" y="619"/>
                    <a:pt x="632" y="703"/>
                    <a:pt x="525" y="703"/>
                  </a:cubicBezTo>
                  <a:cubicBezTo>
                    <a:pt x="418" y="703"/>
                    <a:pt x="334" y="607"/>
                    <a:pt x="334" y="512"/>
                  </a:cubicBezTo>
                  <a:cubicBezTo>
                    <a:pt x="334" y="405"/>
                    <a:pt x="418" y="310"/>
                    <a:pt x="525" y="310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8"/>
                    <a:pt x="1" y="524"/>
                  </a:cubicBezTo>
                  <a:cubicBezTo>
                    <a:pt x="1" y="810"/>
                    <a:pt x="239" y="1048"/>
                    <a:pt x="525" y="1048"/>
                  </a:cubicBezTo>
                  <a:cubicBezTo>
                    <a:pt x="810" y="1048"/>
                    <a:pt x="1049" y="810"/>
                    <a:pt x="1049" y="524"/>
                  </a:cubicBezTo>
                  <a:cubicBezTo>
                    <a:pt x="1025" y="226"/>
                    <a:pt x="810" y="0"/>
                    <a:pt x="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5478924" y="1672664"/>
              <a:ext cx="60663" cy="10662"/>
            </a:xfrm>
            <a:custGeom>
              <a:rect b="b" l="l" r="r" t="t"/>
              <a:pathLst>
                <a:path extrusionOk="0" h="335" w="1906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lnTo>
                    <a:pt x="1739" y="334"/>
                  </a:lnTo>
                  <a:cubicBezTo>
                    <a:pt x="1822" y="334"/>
                    <a:pt x="1906" y="263"/>
                    <a:pt x="1906" y="168"/>
                  </a:cubicBezTo>
                  <a:cubicBezTo>
                    <a:pt x="1906" y="84"/>
                    <a:pt x="1846" y="1"/>
                    <a:pt x="17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8"/>
            <p:cNvSpPr/>
            <p:nvPr/>
          </p:nvSpPr>
          <p:spPr>
            <a:xfrm>
              <a:off x="5478924" y="1695039"/>
              <a:ext cx="99716" cy="10630"/>
            </a:xfrm>
            <a:custGeom>
              <a:rect b="b" l="l" r="r" t="t"/>
              <a:pathLst>
                <a:path extrusionOk="0" h="334" w="3133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0"/>
                    <a:pt x="3132" y="167"/>
                  </a:cubicBezTo>
                  <a:cubicBezTo>
                    <a:pt x="3132" y="72"/>
                    <a:pt x="3061" y="0"/>
                    <a:pt x="29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8"/>
            <p:cNvSpPr/>
            <p:nvPr/>
          </p:nvSpPr>
          <p:spPr>
            <a:xfrm>
              <a:off x="5478924" y="1723079"/>
              <a:ext cx="60663" cy="10248"/>
            </a:xfrm>
            <a:custGeom>
              <a:rect b="b" l="l" r="r" t="t"/>
              <a:pathLst>
                <a:path extrusionOk="0" h="322" w="1906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1739" y="322"/>
                  </a:lnTo>
                  <a:cubicBezTo>
                    <a:pt x="1822" y="322"/>
                    <a:pt x="1906" y="251"/>
                    <a:pt x="1906" y="167"/>
                  </a:cubicBezTo>
                  <a:cubicBezTo>
                    <a:pt x="1906" y="72"/>
                    <a:pt x="1846" y="0"/>
                    <a:pt x="17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8"/>
            <p:cNvSpPr/>
            <p:nvPr/>
          </p:nvSpPr>
          <p:spPr>
            <a:xfrm>
              <a:off x="5478924" y="1745422"/>
              <a:ext cx="99716" cy="10280"/>
            </a:xfrm>
            <a:custGeom>
              <a:rect b="b" l="l" r="r" t="t"/>
              <a:pathLst>
                <a:path extrusionOk="0" h="323" w="3133">
                  <a:moveTo>
                    <a:pt x="156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977" y="322"/>
                  </a:lnTo>
                  <a:cubicBezTo>
                    <a:pt x="3061" y="322"/>
                    <a:pt x="3132" y="251"/>
                    <a:pt x="3132" y="156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8"/>
            <p:cNvSpPr/>
            <p:nvPr/>
          </p:nvSpPr>
          <p:spPr>
            <a:xfrm>
              <a:off x="5478924" y="1773112"/>
              <a:ext cx="60663" cy="10630"/>
            </a:xfrm>
            <a:custGeom>
              <a:rect b="b" l="l" r="r" t="t"/>
              <a:pathLst>
                <a:path extrusionOk="0" h="334" w="1906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1739" y="333"/>
                  </a:lnTo>
                  <a:cubicBezTo>
                    <a:pt x="1822" y="333"/>
                    <a:pt x="1906" y="262"/>
                    <a:pt x="1906" y="167"/>
                  </a:cubicBezTo>
                  <a:cubicBezTo>
                    <a:pt x="1906" y="83"/>
                    <a:pt x="1846" y="0"/>
                    <a:pt x="17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8"/>
            <p:cNvSpPr/>
            <p:nvPr/>
          </p:nvSpPr>
          <p:spPr>
            <a:xfrm>
              <a:off x="5478924" y="1795455"/>
              <a:ext cx="99716" cy="10630"/>
            </a:xfrm>
            <a:custGeom>
              <a:rect b="b" l="l" r="r" t="t"/>
              <a:pathLst>
                <a:path extrusionOk="0" h="334" w="3133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1"/>
                    <a:pt x="3132" y="167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5478924" y="1588926"/>
              <a:ext cx="99716" cy="10662"/>
            </a:xfrm>
            <a:custGeom>
              <a:rect b="b" l="l" r="r" t="t"/>
              <a:pathLst>
                <a:path extrusionOk="0" h="335" w="3133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2977" y="334"/>
                  </a:lnTo>
                  <a:cubicBezTo>
                    <a:pt x="3061" y="334"/>
                    <a:pt x="3132" y="251"/>
                    <a:pt x="3132" y="167"/>
                  </a:cubicBezTo>
                  <a:cubicBezTo>
                    <a:pt x="3132" y="72"/>
                    <a:pt x="3061" y="1"/>
                    <a:pt x="29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8"/>
            <p:cNvSpPr/>
            <p:nvPr/>
          </p:nvSpPr>
          <p:spPr>
            <a:xfrm>
              <a:off x="5434207" y="1639341"/>
              <a:ext cx="144783" cy="10248"/>
            </a:xfrm>
            <a:custGeom>
              <a:rect b="b" l="l" r="r" t="t"/>
              <a:pathLst>
                <a:path extrusionOk="0" h="322" w="4549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4382" y="322"/>
                  </a:lnTo>
                  <a:cubicBezTo>
                    <a:pt x="4466" y="322"/>
                    <a:pt x="4537" y="250"/>
                    <a:pt x="4537" y="155"/>
                  </a:cubicBezTo>
                  <a:cubicBezTo>
                    <a:pt x="4549" y="72"/>
                    <a:pt x="4466" y="0"/>
                    <a:pt x="43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8"/>
            <p:cNvSpPr/>
            <p:nvPr/>
          </p:nvSpPr>
          <p:spPr>
            <a:xfrm>
              <a:off x="5479306" y="1611301"/>
              <a:ext cx="26926" cy="10248"/>
            </a:xfrm>
            <a:custGeom>
              <a:rect b="b" l="l" r="r" t="t"/>
              <a:pathLst>
                <a:path extrusionOk="0" h="322" w="846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5" y="322"/>
                    <a:pt x="846" y="250"/>
                    <a:pt x="846" y="167"/>
                  </a:cubicBezTo>
                  <a:cubicBezTo>
                    <a:pt x="846" y="72"/>
                    <a:pt x="775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8"/>
            <p:cNvSpPr/>
            <p:nvPr/>
          </p:nvSpPr>
          <p:spPr>
            <a:xfrm>
              <a:off x="5518327" y="1611301"/>
              <a:ext cx="26958" cy="10248"/>
            </a:xfrm>
            <a:custGeom>
              <a:rect b="b" l="l" r="r" t="t"/>
              <a:pathLst>
                <a:path extrusionOk="0" h="322" w="847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680" y="322"/>
                  </a:lnTo>
                  <a:cubicBezTo>
                    <a:pt x="763" y="322"/>
                    <a:pt x="846" y="250"/>
                    <a:pt x="846" y="167"/>
                  </a:cubicBezTo>
                  <a:cubicBezTo>
                    <a:pt x="846" y="72"/>
                    <a:pt x="763" y="0"/>
                    <a:pt x="6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5434207" y="1588926"/>
              <a:ext cx="32623" cy="32623"/>
            </a:xfrm>
            <a:custGeom>
              <a:rect b="b" l="l" r="r" t="t"/>
              <a:pathLst>
                <a:path extrusionOk="0" h="1025" w="1025">
                  <a:moveTo>
                    <a:pt x="703" y="334"/>
                  </a:moveTo>
                  <a:lnTo>
                    <a:pt x="703" y="703"/>
                  </a:lnTo>
                  <a:lnTo>
                    <a:pt x="334" y="703"/>
                  </a:lnTo>
                  <a:lnTo>
                    <a:pt x="334" y="334"/>
                  </a:lnTo>
                  <a:close/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870"/>
                  </a:lnTo>
                  <a:cubicBezTo>
                    <a:pt x="1" y="953"/>
                    <a:pt x="84" y="1025"/>
                    <a:pt x="167" y="1025"/>
                  </a:cubicBezTo>
                  <a:lnTo>
                    <a:pt x="870" y="1025"/>
                  </a:lnTo>
                  <a:cubicBezTo>
                    <a:pt x="953" y="1025"/>
                    <a:pt x="1025" y="953"/>
                    <a:pt x="1025" y="870"/>
                  </a:cubicBezTo>
                  <a:lnTo>
                    <a:pt x="1025" y="167"/>
                  </a:lnTo>
                  <a:cubicBezTo>
                    <a:pt x="1025" y="72"/>
                    <a:pt x="953" y="1"/>
                    <a:pt x="87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72A1E"/>
                </a:solidFill>
              </a:rPr>
              <a:t>Identifying Student’s Leadership</a:t>
            </a:r>
            <a:endParaRPr>
              <a:solidFill>
                <a:srgbClr val="A72A1E"/>
              </a:solidFill>
            </a:endParaRPr>
          </a:p>
        </p:txBody>
      </p:sp>
      <p:sp>
        <p:nvSpPr>
          <p:cNvPr id="207" name="Google Shape;207;p1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Leadership is not one size fits all, and everyone has a different leadership style.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Students can first figure out what their leadership style is by taking personal assessments like: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              True Colors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	      </a:t>
            </a:r>
            <a:r>
              <a:rPr lang="en">
                <a:latin typeface="Lora"/>
                <a:ea typeface="Lora"/>
                <a:cs typeface="Lora"/>
                <a:sym typeface="Lora"/>
              </a:rPr>
              <a:t>Enneagram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             Myers-Briggs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     </a:t>
            </a:r>
            <a:endParaRPr/>
          </a:p>
        </p:txBody>
      </p:sp>
      <p:sp>
        <p:nvSpPr>
          <p:cNvPr id="208" name="Google Shape;208;p19"/>
          <p:cNvSpPr/>
          <p:nvPr/>
        </p:nvSpPr>
        <p:spPr>
          <a:xfrm>
            <a:off x="446225" y="2784475"/>
            <a:ext cx="545400" cy="235500"/>
          </a:xfrm>
          <a:prstGeom prst="chevron">
            <a:avLst>
              <a:gd fmla="val 50000" name="adj"/>
            </a:avLst>
          </a:prstGeom>
          <a:solidFill>
            <a:srgbClr val="A72A1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9"/>
          <p:cNvSpPr/>
          <p:nvPr/>
        </p:nvSpPr>
        <p:spPr>
          <a:xfrm>
            <a:off x="446225" y="3252713"/>
            <a:ext cx="545400" cy="235500"/>
          </a:xfrm>
          <a:prstGeom prst="chevron">
            <a:avLst>
              <a:gd fmla="val 50000" name="adj"/>
            </a:avLst>
          </a:prstGeom>
          <a:solidFill>
            <a:srgbClr val="A72A1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9"/>
          <p:cNvSpPr/>
          <p:nvPr/>
        </p:nvSpPr>
        <p:spPr>
          <a:xfrm>
            <a:off x="439350" y="3721125"/>
            <a:ext cx="545400" cy="235500"/>
          </a:xfrm>
          <a:prstGeom prst="chevron">
            <a:avLst>
              <a:gd fmla="val 50000" name="adj"/>
            </a:avLst>
          </a:prstGeom>
          <a:solidFill>
            <a:srgbClr val="A72A1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6675" y="1994500"/>
            <a:ext cx="3272925" cy="327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Attending Leadership Conferences</a:t>
            </a:r>
            <a:endParaRPr>
              <a:solidFill>
                <a:srgbClr val="99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7" name="Google Shape;217;p20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By attending leadership conferences students practice their </a:t>
            </a:r>
            <a:r>
              <a:rPr b="1" lang="en">
                <a:latin typeface="Lora"/>
                <a:ea typeface="Lora"/>
                <a:cs typeface="Lora"/>
                <a:sym typeface="Lora"/>
              </a:rPr>
              <a:t>social competence skills</a:t>
            </a:r>
            <a:r>
              <a:rPr lang="en">
                <a:latin typeface="Lora"/>
                <a:ea typeface="Lora"/>
                <a:cs typeface="Lora"/>
                <a:sym typeface="Lora"/>
              </a:rPr>
              <a:t> and develop </a:t>
            </a:r>
            <a:r>
              <a:rPr b="1" lang="en">
                <a:latin typeface="Lora"/>
                <a:ea typeface="Lora"/>
                <a:cs typeface="Lora"/>
                <a:sym typeface="Lora"/>
              </a:rPr>
              <a:t>intellectual </a:t>
            </a:r>
            <a:r>
              <a:rPr b="1" lang="en">
                <a:latin typeface="Lora"/>
                <a:ea typeface="Lora"/>
                <a:cs typeface="Lora"/>
                <a:sym typeface="Lora"/>
              </a:rPr>
              <a:t>flexibility</a:t>
            </a:r>
            <a:r>
              <a:rPr lang="en">
                <a:latin typeface="Lora"/>
                <a:ea typeface="Lora"/>
                <a:cs typeface="Lora"/>
                <a:sym typeface="Lora"/>
              </a:rPr>
              <a:t>, which challenges them </a:t>
            </a:r>
            <a:r>
              <a:rPr lang="en">
                <a:latin typeface="Lora"/>
                <a:ea typeface="Lora"/>
                <a:cs typeface="Lora"/>
                <a:sym typeface="Lora"/>
              </a:rPr>
              <a:t>to grow as leaders.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18" name="Google Shape;2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281848"/>
            <a:ext cx="1197150" cy="120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1725" y="2303650"/>
            <a:ext cx="1267000" cy="119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4999" y="3674174"/>
            <a:ext cx="1524600" cy="9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0"/>
          <p:cNvSpPr txBox="1"/>
          <p:nvPr/>
        </p:nvSpPr>
        <p:spPr>
          <a:xfrm>
            <a:off x="5064850" y="3890400"/>
            <a:ext cx="152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" name="Google Shape;222;p20"/>
          <p:cNvSpPr txBox="1"/>
          <p:nvPr/>
        </p:nvSpPr>
        <p:spPr>
          <a:xfrm>
            <a:off x="4776875" y="2363363"/>
            <a:ext cx="11172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mpact"/>
                <a:ea typeface="Impact"/>
                <a:cs typeface="Impact"/>
                <a:sym typeface="Impact"/>
              </a:rPr>
              <a:t>Change </a:t>
            </a:r>
            <a:endParaRPr sz="1900"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mpact"/>
                <a:ea typeface="Impact"/>
                <a:cs typeface="Impact"/>
                <a:sym typeface="Impact"/>
              </a:rPr>
              <a:t>Makers </a:t>
            </a:r>
            <a:endParaRPr sz="1900"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mpact"/>
                <a:ea typeface="Impact"/>
                <a:cs typeface="Impact"/>
                <a:sym typeface="Impact"/>
              </a:rPr>
              <a:t>Summit</a:t>
            </a:r>
            <a:endParaRPr sz="19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23" name="Google Shape;22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0700" y="3655000"/>
            <a:ext cx="1197150" cy="119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8025" y="2515775"/>
            <a:ext cx="1748855" cy="12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Engaging in Officer Teams</a:t>
            </a:r>
            <a:endParaRPr>
              <a:solidFill>
                <a:srgbClr val="99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30" name="Google Shape;230;p21"/>
          <p:cNvSpPr txBox="1"/>
          <p:nvPr>
            <p:ph idx="1" type="body"/>
          </p:nvPr>
        </p:nvSpPr>
        <p:spPr>
          <a:xfrm>
            <a:off x="311700" y="1225225"/>
            <a:ext cx="4635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58">
                <a:latin typeface="Lora"/>
                <a:ea typeface="Lora"/>
                <a:cs typeface="Lora"/>
                <a:sym typeface="Lora"/>
              </a:rPr>
              <a:t>Learning </a:t>
            </a:r>
            <a:r>
              <a:rPr lang="en" sz="1958">
                <a:latin typeface="Lora"/>
                <a:ea typeface="Lora"/>
                <a:cs typeface="Lora"/>
                <a:sym typeface="Lora"/>
              </a:rPr>
              <a:t>leadership can be facilitated </a:t>
            </a:r>
            <a:r>
              <a:rPr lang="en" sz="1958">
                <a:latin typeface="Lora"/>
                <a:ea typeface="Lora"/>
                <a:cs typeface="Lora"/>
                <a:sym typeface="Lora"/>
              </a:rPr>
              <a:t>through team discussions, </a:t>
            </a:r>
            <a:r>
              <a:rPr lang="en" sz="1958">
                <a:latin typeface="Lora"/>
                <a:ea typeface="Lora"/>
                <a:cs typeface="Lora"/>
                <a:sym typeface="Lora"/>
              </a:rPr>
              <a:t>attending</a:t>
            </a:r>
            <a:r>
              <a:rPr lang="en" sz="1958">
                <a:latin typeface="Lora"/>
                <a:ea typeface="Lora"/>
                <a:cs typeface="Lora"/>
                <a:sym typeface="Lora"/>
              </a:rPr>
              <a:t> leadership workshops, planning meetings, and officer retreats.</a:t>
            </a:r>
            <a:endParaRPr sz="1958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5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0175" y="1284526"/>
            <a:ext cx="3638450" cy="20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000" y="2432076"/>
            <a:ext cx="2868875" cy="286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0B5394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