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Economica"/>
      <p:regular r:id="rId19"/>
      <p:bold r:id="rId20"/>
      <p:italic r:id="rId21"/>
      <p:boldItalic r:id="rId22"/>
    </p:embeddedFont>
    <p:embeddedFont>
      <p:font typeface="Lora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conomica-bold.fntdata"/><Relationship Id="rId22" Type="http://schemas.openxmlformats.org/officeDocument/2006/relationships/font" Target="fonts/Economica-boldItalic.fntdata"/><Relationship Id="rId21" Type="http://schemas.openxmlformats.org/officeDocument/2006/relationships/font" Target="fonts/Economica-italic.fntdata"/><Relationship Id="rId24" Type="http://schemas.openxmlformats.org/officeDocument/2006/relationships/font" Target="fonts/Lora-bold.fntdata"/><Relationship Id="rId23" Type="http://schemas.openxmlformats.org/officeDocument/2006/relationships/font" Target="fonts/Lor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ora-boldItalic.fntdata"/><Relationship Id="rId25" Type="http://schemas.openxmlformats.org/officeDocument/2006/relationships/font" Target="fonts/Lora-italic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Economica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404843c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404843c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d5ca728a2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bd5ca728a2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ec98e92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ec98e92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ec98e922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bec98e922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Variety of pics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Team participation can happen in variety of places, all there to prep for careers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Career examples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Ask Jasmine about good flickr pics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Officer teams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d5ca728a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d5ca728a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d5ca728a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d5ca728a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d5ca728a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d5ca728a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5ca728a2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d5ca728a2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ec98e922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ec98e922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ec98e922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ec98e922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Can’t move from one area to the next, ie: without conflict, there can be no </a:t>
            </a:r>
            <a:r>
              <a:rPr lang="en"/>
              <a:t>commitment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ec98e922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ec98e922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422fd78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422fd78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bd5ca728a2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bd5ca728a2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2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5664625" y="4306800"/>
            <a:ext cx="3118800" cy="75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Font typeface="Lora"/>
              <a:buNone/>
              <a:defRPr sz="4300"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092612" y="832488"/>
            <a:ext cx="2958774" cy="3669475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750"/>
              <a:buFont typeface="Lora"/>
              <a:buNone/>
              <a:defRPr sz="375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775" y="3968499"/>
            <a:ext cx="886799" cy="10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9"/>
          <p:cNvSpPr txBox="1"/>
          <p:nvPr>
            <p:ph type="title"/>
          </p:nvPr>
        </p:nvSpPr>
        <p:spPr>
          <a:xfrm>
            <a:off x="4835400" y="826025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300"/>
              <a:buFont typeface="Lora"/>
              <a:buNone/>
              <a:defRPr sz="43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780087" y="826013"/>
            <a:ext cx="2958774" cy="3669475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" name="Google Shape;51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10"/>
          <p:cNvSpPr txBox="1"/>
          <p:nvPr>
            <p:ph type="title"/>
          </p:nvPr>
        </p:nvSpPr>
        <p:spPr>
          <a:xfrm>
            <a:off x="4835400" y="826025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300"/>
              <a:buFont typeface="Lora"/>
              <a:buNone/>
              <a:defRPr sz="43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1.jpg"/><Relationship Id="rId6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21.jpg"/><Relationship Id="rId5" Type="http://schemas.openxmlformats.org/officeDocument/2006/relationships/image" Target="../media/image20.jpg"/><Relationship Id="rId6" Type="http://schemas.openxmlformats.org/officeDocument/2006/relationships/image" Target="../media/image26.jpg"/><Relationship Id="rId7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idx="4294967295" type="body"/>
          </p:nvPr>
        </p:nvSpPr>
        <p:spPr>
          <a:xfrm>
            <a:off x="4939500" y="2571750"/>
            <a:ext cx="3837000" cy="18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rPr>
              <a:t>Team Participation</a:t>
            </a:r>
            <a:endParaRPr sz="3100">
              <a:solidFill>
                <a:srgbClr val="99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4939500" y="1735950"/>
            <a:ext cx="2905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latin typeface="Lora"/>
                <a:ea typeface="Lora"/>
                <a:cs typeface="Lora"/>
                <a:sym typeface="Lora"/>
              </a:rPr>
              <a:t>Module 4:</a:t>
            </a:r>
            <a:endParaRPr sz="43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Teams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b="0" l="0" r="0" t="21154"/>
          <a:stretch/>
        </p:blipFill>
        <p:spPr>
          <a:xfrm>
            <a:off x="311700" y="1225225"/>
            <a:ext cx="2942050" cy="23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4">
            <a:alphaModFix/>
          </a:blip>
          <a:srcRect b="0" l="3899" r="21960" t="0"/>
          <a:stretch/>
        </p:blipFill>
        <p:spPr>
          <a:xfrm>
            <a:off x="6116750" y="2147800"/>
            <a:ext cx="3177549" cy="28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5">
            <a:alphaModFix/>
          </a:blip>
          <a:srcRect b="25600" l="0" r="0" t="29744"/>
          <a:stretch/>
        </p:blipFill>
        <p:spPr>
          <a:xfrm>
            <a:off x="269600" y="3621300"/>
            <a:ext cx="4302400" cy="14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9514" y="1225225"/>
            <a:ext cx="3090760" cy="231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Classroom Projects</a:t>
            </a:r>
            <a:endParaRPr/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708" y="1474475"/>
            <a:ext cx="2451749" cy="32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2175" y="1334138"/>
            <a:ext cx="3712850" cy="24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50" y="1780662"/>
            <a:ext cx="2990851" cy="224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75" y="573800"/>
            <a:ext cx="3152851" cy="210162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 up</a:t>
            </a:r>
            <a:endParaRPr/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19100"/>
            <a:ext cx="3823575" cy="15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2119" y="3578300"/>
            <a:ext cx="3701888" cy="15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9825" y="573800"/>
            <a:ext cx="3152850" cy="21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1321" y="1617100"/>
            <a:ext cx="3528125" cy="235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4835400" y="826025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50"/>
              <a:t>Chapter Spotlight:</a:t>
            </a:r>
            <a:endParaRPr sz="47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50"/>
              <a:t>Tulare FFA</a:t>
            </a:r>
            <a:endParaRPr sz="47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6"/>
          <p:cNvSpPr txBox="1"/>
          <p:nvPr/>
        </p:nvSpPr>
        <p:spPr>
          <a:xfrm>
            <a:off x="370450" y="316250"/>
            <a:ext cx="36864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88" y="791188"/>
            <a:ext cx="3486525" cy="3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 Objectives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589800"/>
            <a:ext cx="8520600" cy="29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Identify the soft skills associated with team participation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Describe team structure philosophy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Define the term social loafing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Describe areas to engage students in team participation.</a:t>
            </a:r>
            <a:endParaRPr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Philosophy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11700" y="1225225"/>
            <a:ext cx="45663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rgbClr val="000000"/>
                </a:solidFill>
              </a:rPr>
              <a:t>Working productively in teams, such as Career Development Events, gives students an opportunity to gain competence in </a:t>
            </a:r>
            <a:r>
              <a:rPr b="1" lang="en" sz="2300">
                <a:solidFill>
                  <a:srgbClr val="000000"/>
                </a:solidFill>
              </a:rPr>
              <a:t>communicating clearly, effectively, and with reason.</a:t>
            </a:r>
            <a:endParaRPr b="1" sz="2300">
              <a:solidFill>
                <a:srgbClr val="000000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600" y="1276350"/>
            <a:ext cx="401955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74025" y="1851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rPr>
              <a:t>S</a:t>
            </a:r>
            <a:r>
              <a:rPr lang="en">
                <a:solidFill>
                  <a:srgbClr val="990000"/>
                </a:solidFill>
              </a:rPr>
              <a:t>tandards</a:t>
            </a:r>
            <a:endParaRPr>
              <a:solidFill>
                <a:srgbClr val="99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851225" y="2864575"/>
            <a:ext cx="40686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CRP.04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Communicate clearly, effectively, and with reason.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CRP.12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Work productively in teams while integrating cultural and global competence.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5861925" y="1016475"/>
            <a:ext cx="1260000" cy="1208700"/>
          </a:xfrm>
          <a:prstGeom prst="ellipse">
            <a:avLst/>
          </a:prstGeom>
          <a:solidFill>
            <a:srgbClr val="E766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5538723" y="2297084"/>
            <a:ext cx="17265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5628673" y="2297084"/>
            <a:ext cx="17265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r>
              <a:rPr b="1" lang="en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Social Competence</a:t>
            </a:r>
            <a:endParaRPr b="1" sz="1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2" name="Google Shape;92;p17"/>
          <p:cNvGrpSpPr/>
          <p:nvPr/>
        </p:nvGrpSpPr>
        <p:grpSpPr>
          <a:xfrm>
            <a:off x="6214581" y="1315148"/>
            <a:ext cx="554693" cy="611344"/>
            <a:chOff x="3530425" y="1508747"/>
            <a:chExt cx="368175" cy="344594"/>
          </a:xfrm>
        </p:grpSpPr>
        <p:sp>
          <p:nvSpPr>
            <p:cNvPr id="93" name="Google Shape;93;p17"/>
            <p:cNvSpPr/>
            <p:nvPr/>
          </p:nvSpPr>
          <p:spPr>
            <a:xfrm>
              <a:off x="3530425" y="1508747"/>
              <a:ext cx="316765" cy="344594"/>
            </a:xfrm>
            <a:custGeom>
              <a:rect b="b" l="l" r="r" t="t"/>
              <a:pathLst>
                <a:path extrusionOk="0" h="8538" w="7848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3870185" y="1675515"/>
              <a:ext cx="28415" cy="11099"/>
            </a:xfrm>
            <a:custGeom>
              <a:rect b="b" l="l" r="r" t="t"/>
              <a:pathLst>
                <a:path extrusionOk="0" h="275" w="704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3846170" y="1610293"/>
              <a:ext cx="25993" cy="22965"/>
            </a:xfrm>
            <a:custGeom>
              <a:rect b="b" l="l" r="r" t="t"/>
              <a:pathLst>
                <a:path extrusionOk="0" h="569" w="644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3847623" y="1728508"/>
              <a:ext cx="24540" cy="23086"/>
            </a:xfrm>
            <a:custGeom>
              <a:rect b="b" l="l" r="r" t="t"/>
              <a:pathLst>
                <a:path extrusionOk="0" h="572" w="608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" name="Google Shape;97;p17"/>
          <p:cNvGrpSpPr/>
          <p:nvPr/>
        </p:nvGrpSpPr>
        <p:grpSpPr>
          <a:xfrm>
            <a:off x="1717473" y="1016475"/>
            <a:ext cx="1726500" cy="1917509"/>
            <a:chOff x="2859373" y="1016475"/>
            <a:chExt cx="1726500" cy="1917509"/>
          </a:xfrm>
        </p:grpSpPr>
        <p:sp>
          <p:nvSpPr>
            <p:cNvPr id="98" name="Google Shape;98;p17"/>
            <p:cNvSpPr/>
            <p:nvPr/>
          </p:nvSpPr>
          <p:spPr>
            <a:xfrm>
              <a:off x="3092625" y="1016475"/>
              <a:ext cx="1260000" cy="1208700"/>
            </a:xfrm>
            <a:prstGeom prst="ellipse">
              <a:avLst/>
            </a:prstGeom>
            <a:solidFill>
              <a:srgbClr val="E4B9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" name="Google Shape;99;p17"/>
            <p:cNvGrpSpPr/>
            <p:nvPr/>
          </p:nvGrpSpPr>
          <p:grpSpPr>
            <a:xfrm>
              <a:off x="3368020" y="1302384"/>
              <a:ext cx="709214" cy="636897"/>
              <a:chOff x="848978" y="4297637"/>
              <a:chExt cx="377824" cy="324418"/>
            </a:xfrm>
          </p:grpSpPr>
          <p:sp>
            <p:nvSpPr>
              <p:cNvPr id="100" name="Google Shape;100;p17"/>
              <p:cNvSpPr/>
              <p:nvPr/>
            </p:nvSpPr>
            <p:spPr>
              <a:xfrm>
                <a:off x="848978" y="4297637"/>
                <a:ext cx="377824" cy="324418"/>
              </a:xfrm>
              <a:custGeom>
                <a:rect b="b" l="l" r="r" t="t"/>
                <a:pathLst>
                  <a:path extrusionOk="0" h="10193" w="11871">
                    <a:moveTo>
                      <a:pt x="6787" y="358"/>
                    </a:moveTo>
                    <a:cubicBezTo>
                      <a:pt x="6965" y="358"/>
                      <a:pt x="7132" y="465"/>
                      <a:pt x="7168" y="655"/>
                    </a:cubicBezTo>
                    <a:lnTo>
                      <a:pt x="7382" y="1679"/>
                    </a:lnTo>
                    <a:lnTo>
                      <a:pt x="4465" y="1679"/>
                    </a:lnTo>
                    <a:lnTo>
                      <a:pt x="4703" y="655"/>
                    </a:lnTo>
                    <a:cubicBezTo>
                      <a:pt x="4751" y="465"/>
                      <a:pt x="4906" y="358"/>
                      <a:pt x="5084" y="358"/>
                    </a:cubicBezTo>
                    <a:close/>
                    <a:moveTo>
                      <a:pt x="2786" y="2024"/>
                    </a:moveTo>
                    <a:lnTo>
                      <a:pt x="2786" y="5751"/>
                    </a:lnTo>
                    <a:lnTo>
                      <a:pt x="2381" y="5751"/>
                    </a:lnTo>
                    <a:lnTo>
                      <a:pt x="2381" y="2024"/>
                    </a:lnTo>
                    <a:close/>
                    <a:moveTo>
                      <a:pt x="9478" y="2024"/>
                    </a:moveTo>
                    <a:lnTo>
                      <a:pt x="9478" y="5751"/>
                    </a:lnTo>
                    <a:lnTo>
                      <a:pt x="9085" y="5751"/>
                    </a:lnTo>
                    <a:lnTo>
                      <a:pt x="9085" y="2024"/>
                    </a:lnTo>
                    <a:close/>
                    <a:moveTo>
                      <a:pt x="2048" y="2024"/>
                    </a:moveTo>
                    <a:lnTo>
                      <a:pt x="2048" y="5751"/>
                    </a:lnTo>
                    <a:lnTo>
                      <a:pt x="2024" y="5751"/>
                    </a:lnTo>
                    <a:cubicBezTo>
                      <a:pt x="1834" y="5751"/>
                      <a:pt x="1667" y="5918"/>
                      <a:pt x="1667" y="6108"/>
                    </a:cubicBezTo>
                    <a:lnTo>
                      <a:pt x="1667" y="6501"/>
                    </a:lnTo>
                    <a:lnTo>
                      <a:pt x="1655" y="6501"/>
                    </a:lnTo>
                    <a:cubicBezTo>
                      <a:pt x="929" y="6501"/>
                      <a:pt x="345" y="5906"/>
                      <a:pt x="345" y="5191"/>
                    </a:cubicBezTo>
                    <a:lnTo>
                      <a:pt x="345" y="2584"/>
                    </a:lnTo>
                    <a:cubicBezTo>
                      <a:pt x="345" y="2274"/>
                      <a:pt x="595" y="2024"/>
                      <a:pt x="917" y="2024"/>
                    </a:cubicBezTo>
                    <a:close/>
                    <a:moveTo>
                      <a:pt x="8727" y="2024"/>
                    </a:moveTo>
                    <a:lnTo>
                      <a:pt x="8727" y="5751"/>
                    </a:lnTo>
                    <a:lnTo>
                      <a:pt x="8716" y="5751"/>
                    </a:lnTo>
                    <a:cubicBezTo>
                      <a:pt x="8513" y="5751"/>
                      <a:pt x="8358" y="5918"/>
                      <a:pt x="8358" y="6108"/>
                    </a:cubicBezTo>
                    <a:lnTo>
                      <a:pt x="8358" y="6501"/>
                    </a:lnTo>
                    <a:lnTo>
                      <a:pt x="3501" y="6501"/>
                    </a:lnTo>
                    <a:lnTo>
                      <a:pt x="3501" y="6108"/>
                    </a:lnTo>
                    <a:cubicBezTo>
                      <a:pt x="3501" y="5918"/>
                      <a:pt x="3334" y="5751"/>
                      <a:pt x="3143" y="5751"/>
                    </a:cubicBezTo>
                    <a:lnTo>
                      <a:pt x="3132" y="5751"/>
                    </a:lnTo>
                    <a:lnTo>
                      <a:pt x="3132" y="2024"/>
                    </a:lnTo>
                    <a:close/>
                    <a:moveTo>
                      <a:pt x="10942" y="2024"/>
                    </a:moveTo>
                    <a:cubicBezTo>
                      <a:pt x="11252" y="2024"/>
                      <a:pt x="11514" y="2274"/>
                      <a:pt x="11514" y="2584"/>
                    </a:cubicBezTo>
                    <a:lnTo>
                      <a:pt x="11514" y="5191"/>
                    </a:lnTo>
                    <a:cubicBezTo>
                      <a:pt x="11514" y="5906"/>
                      <a:pt x="10930" y="6501"/>
                      <a:pt x="10204" y="6501"/>
                    </a:cubicBezTo>
                    <a:lnTo>
                      <a:pt x="10180" y="6108"/>
                    </a:lnTo>
                    <a:cubicBezTo>
                      <a:pt x="10180" y="5918"/>
                      <a:pt x="10025" y="5751"/>
                      <a:pt x="9823" y="5751"/>
                    </a:cubicBezTo>
                    <a:lnTo>
                      <a:pt x="9811" y="5751"/>
                    </a:lnTo>
                    <a:lnTo>
                      <a:pt x="9811" y="2024"/>
                    </a:lnTo>
                    <a:close/>
                    <a:moveTo>
                      <a:pt x="3143" y="6096"/>
                    </a:moveTo>
                    <a:cubicBezTo>
                      <a:pt x="3143" y="6096"/>
                      <a:pt x="3155" y="6096"/>
                      <a:pt x="3155" y="6108"/>
                    </a:cubicBezTo>
                    <a:lnTo>
                      <a:pt x="3155" y="7037"/>
                    </a:lnTo>
                    <a:cubicBezTo>
                      <a:pt x="3155" y="7037"/>
                      <a:pt x="3155" y="7049"/>
                      <a:pt x="3143" y="7049"/>
                    </a:cubicBezTo>
                    <a:lnTo>
                      <a:pt x="2024" y="7049"/>
                    </a:lnTo>
                    <a:cubicBezTo>
                      <a:pt x="2024" y="7049"/>
                      <a:pt x="2012" y="7049"/>
                      <a:pt x="2012" y="7037"/>
                    </a:cubicBezTo>
                    <a:lnTo>
                      <a:pt x="2012" y="6108"/>
                    </a:lnTo>
                    <a:cubicBezTo>
                      <a:pt x="2012" y="6108"/>
                      <a:pt x="2012" y="6096"/>
                      <a:pt x="2024" y="6096"/>
                    </a:cubicBezTo>
                    <a:lnTo>
                      <a:pt x="2417" y="6096"/>
                    </a:lnTo>
                    <a:lnTo>
                      <a:pt x="2417" y="6489"/>
                    </a:lnTo>
                    <a:cubicBezTo>
                      <a:pt x="2417" y="6585"/>
                      <a:pt x="2489" y="6668"/>
                      <a:pt x="2584" y="6668"/>
                    </a:cubicBezTo>
                    <a:cubicBezTo>
                      <a:pt x="2667" y="6668"/>
                      <a:pt x="2762" y="6585"/>
                      <a:pt x="2762" y="6489"/>
                    </a:cubicBezTo>
                    <a:lnTo>
                      <a:pt x="2762" y="6096"/>
                    </a:lnTo>
                    <a:close/>
                    <a:moveTo>
                      <a:pt x="9847" y="6108"/>
                    </a:moveTo>
                    <a:cubicBezTo>
                      <a:pt x="9847" y="6108"/>
                      <a:pt x="9859" y="6108"/>
                      <a:pt x="9859" y="6120"/>
                    </a:cubicBezTo>
                    <a:lnTo>
                      <a:pt x="9847" y="7049"/>
                    </a:lnTo>
                    <a:lnTo>
                      <a:pt x="8716" y="7061"/>
                    </a:lnTo>
                    <a:cubicBezTo>
                      <a:pt x="8716" y="7061"/>
                      <a:pt x="8692" y="7061"/>
                      <a:pt x="8692" y="7049"/>
                    </a:cubicBezTo>
                    <a:lnTo>
                      <a:pt x="8692" y="6120"/>
                    </a:lnTo>
                    <a:cubicBezTo>
                      <a:pt x="8692" y="6120"/>
                      <a:pt x="8692" y="6108"/>
                      <a:pt x="8716" y="6108"/>
                    </a:cubicBezTo>
                    <a:lnTo>
                      <a:pt x="9097" y="6108"/>
                    </a:lnTo>
                    <a:lnTo>
                      <a:pt x="9097" y="6501"/>
                    </a:lnTo>
                    <a:cubicBezTo>
                      <a:pt x="9097" y="6585"/>
                      <a:pt x="9168" y="6680"/>
                      <a:pt x="9275" y="6680"/>
                    </a:cubicBezTo>
                    <a:cubicBezTo>
                      <a:pt x="9370" y="6680"/>
                      <a:pt x="9454" y="6608"/>
                      <a:pt x="9454" y="6501"/>
                    </a:cubicBezTo>
                    <a:lnTo>
                      <a:pt x="9454" y="6108"/>
                    </a:lnTo>
                    <a:close/>
                    <a:moveTo>
                      <a:pt x="703" y="6561"/>
                    </a:moveTo>
                    <a:cubicBezTo>
                      <a:pt x="976" y="6739"/>
                      <a:pt x="1298" y="6858"/>
                      <a:pt x="1643" y="6858"/>
                    </a:cubicBezTo>
                    <a:lnTo>
                      <a:pt x="1655" y="6858"/>
                    </a:lnTo>
                    <a:lnTo>
                      <a:pt x="1655" y="7049"/>
                    </a:lnTo>
                    <a:cubicBezTo>
                      <a:pt x="1655" y="7239"/>
                      <a:pt x="1822" y="7406"/>
                      <a:pt x="2012" y="7406"/>
                    </a:cubicBezTo>
                    <a:lnTo>
                      <a:pt x="2774" y="7406"/>
                    </a:lnTo>
                    <a:lnTo>
                      <a:pt x="2774" y="9847"/>
                    </a:lnTo>
                    <a:lnTo>
                      <a:pt x="2381" y="9847"/>
                    </a:lnTo>
                    <a:lnTo>
                      <a:pt x="2381" y="7978"/>
                    </a:lnTo>
                    <a:cubicBezTo>
                      <a:pt x="2381" y="7882"/>
                      <a:pt x="2310" y="7799"/>
                      <a:pt x="2203" y="7799"/>
                    </a:cubicBezTo>
                    <a:cubicBezTo>
                      <a:pt x="2108" y="7799"/>
                      <a:pt x="2024" y="7870"/>
                      <a:pt x="2024" y="7978"/>
                    </a:cubicBezTo>
                    <a:lnTo>
                      <a:pt x="2024" y="9847"/>
                    </a:lnTo>
                    <a:lnTo>
                      <a:pt x="1096" y="9847"/>
                    </a:lnTo>
                    <a:cubicBezTo>
                      <a:pt x="881" y="9847"/>
                      <a:pt x="703" y="9668"/>
                      <a:pt x="703" y="9466"/>
                    </a:cubicBezTo>
                    <a:lnTo>
                      <a:pt x="703" y="6561"/>
                    </a:lnTo>
                    <a:close/>
                    <a:moveTo>
                      <a:pt x="8335" y="6858"/>
                    </a:moveTo>
                    <a:lnTo>
                      <a:pt x="8335" y="7049"/>
                    </a:lnTo>
                    <a:cubicBezTo>
                      <a:pt x="8335" y="7239"/>
                      <a:pt x="8501" y="7406"/>
                      <a:pt x="8692" y="7406"/>
                    </a:cubicBezTo>
                    <a:lnTo>
                      <a:pt x="9454" y="7406"/>
                    </a:lnTo>
                    <a:lnTo>
                      <a:pt x="9466" y="9847"/>
                    </a:lnTo>
                    <a:lnTo>
                      <a:pt x="9073" y="9847"/>
                    </a:lnTo>
                    <a:lnTo>
                      <a:pt x="9073" y="7978"/>
                    </a:lnTo>
                    <a:cubicBezTo>
                      <a:pt x="9073" y="7882"/>
                      <a:pt x="8989" y="7799"/>
                      <a:pt x="8894" y="7799"/>
                    </a:cubicBezTo>
                    <a:cubicBezTo>
                      <a:pt x="8787" y="7799"/>
                      <a:pt x="8716" y="7870"/>
                      <a:pt x="8716" y="7978"/>
                    </a:cubicBezTo>
                    <a:lnTo>
                      <a:pt x="8716" y="9847"/>
                    </a:lnTo>
                    <a:lnTo>
                      <a:pt x="3120" y="9847"/>
                    </a:lnTo>
                    <a:lnTo>
                      <a:pt x="3120" y="7406"/>
                    </a:lnTo>
                    <a:lnTo>
                      <a:pt x="3132" y="7406"/>
                    </a:lnTo>
                    <a:cubicBezTo>
                      <a:pt x="3322" y="7406"/>
                      <a:pt x="3489" y="7239"/>
                      <a:pt x="3489" y="7049"/>
                    </a:cubicBezTo>
                    <a:lnTo>
                      <a:pt x="3489" y="6858"/>
                    </a:lnTo>
                    <a:close/>
                    <a:moveTo>
                      <a:pt x="11133" y="6561"/>
                    </a:moveTo>
                    <a:lnTo>
                      <a:pt x="11133" y="9466"/>
                    </a:lnTo>
                    <a:cubicBezTo>
                      <a:pt x="11133" y="9668"/>
                      <a:pt x="10954" y="9847"/>
                      <a:pt x="10752" y="9847"/>
                    </a:cubicBezTo>
                    <a:lnTo>
                      <a:pt x="9811" y="9847"/>
                    </a:lnTo>
                    <a:lnTo>
                      <a:pt x="9811" y="7406"/>
                    </a:lnTo>
                    <a:lnTo>
                      <a:pt x="9823" y="7406"/>
                    </a:lnTo>
                    <a:cubicBezTo>
                      <a:pt x="10025" y="7406"/>
                      <a:pt x="10180" y="7239"/>
                      <a:pt x="10180" y="7049"/>
                    </a:cubicBezTo>
                    <a:lnTo>
                      <a:pt x="10180" y="6858"/>
                    </a:lnTo>
                    <a:lnTo>
                      <a:pt x="10204" y="6858"/>
                    </a:lnTo>
                    <a:cubicBezTo>
                      <a:pt x="10537" y="6858"/>
                      <a:pt x="10871" y="6751"/>
                      <a:pt x="11133" y="6561"/>
                    </a:cubicBezTo>
                    <a:close/>
                    <a:moveTo>
                      <a:pt x="5084" y="0"/>
                    </a:moveTo>
                    <a:cubicBezTo>
                      <a:pt x="4739" y="0"/>
                      <a:pt x="4441" y="238"/>
                      <a:pt x="4358" y="560"/>
                    </a:cubicBezTo>
                    <a:lnTo>
                      <a:pt x="4120" y="1667"/>
                    </a:lnTo>
                    <a:lnTo>
                      <a:pt x="929" y="1667"/>
                    </a:lnTo>
                    <a:cubicBezTo>
                      <a:pt x="417" y="1667"/>
                      <a:pt x="0" y="2084"/>
                      <a:pt x="0" y="2584"/>
                    </a:cubicBezTo>
                    <a:lnTo>
                      <a:pt x="0" y="5191"/>
                    </a:lnTo>
                    <a:cubicBezTo>
                      <a:pt x="0" y="5596"/>
                      <a:pt x="143" y="5953"/>
                      <a:pt x="381" y="6227"/>
                    </a:cubicBezTo>
                    <a:lnTo>
                      <a:pt x="381" y="9466"/>
                    </a:lnTo>
                    <a:cubicBezTo>
                      <a:pt x="381" y="9859"/>
                      <a:pt x="703" y="10192"/>
                      <a:pt x="1107" y="10192"/>
                    </a:cubicBezTo>
                    <a:lnTo>
                      <a:pt x="10763" y="10192"/>
                    </a:lnTo>
                    <a:cubicBezTo>
                      <a:pt x="11168" y="10192"/>
                      <a:pt x="11490" y="9859"/>
                      <a:pt x="11490" y="9466"/>
                    </a:cubicBezTo>
                    <a:lnTo>
                      <a:pt x="11490" y="6227"/>
                    </a:lnTo>
                    <a:cubicBezTo>
                      <a:pt x="11728" y="5953"/>
                      <a:pt x="11871" y="5572"/>
                      <a:pt x="11871" y="5191"/>
                    </a:cubicBezTo>
                    <a:lnTo>
                      <a:pt x="11871" y="2584"/>
                    </a:lnTo>
                    <a:cubicBezTo>
                      <a:pt x="11871" y="2084"/>
                      <a:pt x="11454" y="1667"/>
                      <a:pt x="10942" y="1667"/>
                    </a:cubicBezTo>
                    <a:lnTo>
                      <a:pt x="7739" y="1667"/>
                    </a:lnTo>
                    <a:lnTo>
                      <a:pt x="7501" y="560"/>
                    </a:lnTo>
                    <a:cubicBezTo>
                      <a:pt x="7430" y="215"/>
                      <a:pt x="7132" y="0"/>
                      <a:pt x="67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1002450" y="4457157"/>
                <a:ext cx="70116" cy="34533"/>
              </a:xfrm>
              <a:custGeom>
                <a:rect b="b" l="l" r="r" t="t"/>
                <a:pathLst>
                  <a:path extrusionOk="0" h="1085" w="2203">
                    <a:moveTo>
                      <a:pt x="357" y="1"/>
                    </a:moveTo>
                    <a:cubicBezTo>
                      <a:pt x="167" y="1"/>
                      <a:pt x="0" y="168"/>
                      <a:pt x="0" y="358"/>
                    </a:cubicBezTo>
                    <a:lnTo>
                      <a:pt x="0" y="727"/>
                    </a:lnTo>
                    <a:cubicBezTo>
                      <a:pt x="0" y="918"/>
                      <a:pt x="167" y="1084"/>
                      <a:pt x="357" y="1084"/>
                    </a:cubicBezTo>
                    <a:lnTo>
                      <a:pt x="1846" y="1084"/>
                    </a:lnTo>
                    <a:cubicBezTo>
                      <a:pt x="2048" y="1084"/>
                      <a:pt x="2203" y="918"/>
                      <a:pt x="2203" y="727"/>
                    </a:cubicBezTo>
                    <a:lnTo>
                      <a:pt x="2203" y="358"/>
                    </a:lnTo>
                    <a:cubicBezTo>
                      <a:pt x="2203" y="168"/>
                      <a:pt x="2048" y="1"/>
                      <a:pt x="1846" y="1"/>
                    </a:cubicBezTo>
                    <a:lnTo>
                      <a:pt x="1667" y="1"/>
                    </a:lnTo>
                    <a:cubicBezTo>
                      <a:pt x="1584" y="1"/>
                      <a:pt x="1488" y="72"/>
                      <a:pt x="1488" y="179"/>
                    </a:cubicBezTo>
                    <a:cubicBezTo>
                      <a:pt x="1488" y="287"/>
                      <a:pt x="1572" y="358"/>
                      <a:pt x="1667" y="358"/>
                    </a:cubicBezTo>
                    <a:lnTo>
                      <a:pt x="1846" y="358"/>
                    </a:lnTo>
                    <a:cubicBezTo>
                      <a:pt x="1846" y="358"/>
                      <a:pt x="1869" y="358"/>
                      <a:pt x="1869" y="370"/>
                    </a:cubicBezTo>
                    <a:lnTo>
                      <a:pt x="1869" y="739"/>
                    </a:lnTo>
                    <a:cubicBezTo>
                      <a:pt x="1869" y="739"/>
                      <a:pt x="1869" y="763"/>
                      <a:pt x="1846" y="763"/>
                    </a:cubicBezTo>
                    <a:lnTo>
                      <a:pt x="357" y="763"/>
                    </a:lnTo>
                    <a:cubicBezTo>
                      <a:pt x="357" y="763"/>
                      <a:pt x="345" y="763"/>
                      <a:pt x="345" y="739"/>
                    </a:cubicBezTo>
                    <a:lnTo>
                      <a:pt x="345" y="370"/>
                    </a:lnTo>
                    <a:cubicBezTo>
                      <a:pt x="345" y="370"/>
                      <a:pt x="345" y="358"/>
                      <a:pt x="357" y="358"/>
                    </a:cubicBezTo>
                    <a:lnTo>
                      <a:pt x="917" y="358"/>
                    </a:lnTo>
                    <a:cubicBezTo>
                      <a:pt x="1000" y="358"/>
                      <a:pt x="1084" y="287"/>
                      <a:pt x="1084" y="179"/>
                    </a:cubicBezTo>
                    <a:cubicBezTo>
                      <a:pt x="1084" y="72"/>
                      <a:pt x="1012" y="1"/>
                      <a:pt x="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2" name="Google Shape;102;p17"/>
            <p:cNvSpPr txBox="1"/>
            <p:nvPr/>
          </p:nvSpPr>
          <p:spPr>
            <a:xfrm>
              <a:off x="2859373" y="2297084"/>
              <a:ext cx="17265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rebuchet MS"/>
                <a:buNone/>
              </a:pPr>
              <a:r>
                <a:rPr b="1" lang="en" sz="1800">
                  <a:solidFill>
                    <a:srgbClr val="99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Career Ready Practices</a:t>
              </a:r>
              <a:endParaRPr b="1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3" name="Google Shape;103;p17"/>
          <p:cNvSpPr txBox="1"/>
          <p:nvPr/>
        </p:nvSpPr>
        <p:spPr>
          <a:xfrm>
            <a:off x="5270825" y="2864575"/>
            <a:ext cx="40686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Personal confidence and self-perceived ability in social interactions.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Ideal Team Player</a:t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5062925" y="1423525"/>
            <a:ext cx="3769500" cy="31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The Ideal Team Player is Humble, Hungry, and Smart!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area can be developed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assess </a:t>
            </a:r>
            <a:r>
              <a:rPr lang="en"/>
              <a:t>themselves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Encourage students to get better constantly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250" y="1007225"/>
            <a:ext cx="5231174" cy="41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5596300" y="4541275"/>
            <a:ext cx="14142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Patrick Lencioni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Dysfunctions of a Team</a:t>
            </a:r>
            <a:endParaRPr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438200" y="4523200"/>
            <a:ext cx="14142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Patrick Lencioni</a:t>
            </a:r>
            <a:endParaRPr sz="1200"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97" y="990875"/>
            <a:ext cx="6760676" cy="38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Loafing</a:t>
            </a:r>
            <a:endParaRPr/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311700" y="1225225"/>
            <a:ext cx="6094200" cy="3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</a:t>
            </a:r>
            <a:r>
              <a:rPr b="1" lang="en"/>
              <a:t>ndividuals tend to expend less effort when working collectively than when working individually</a:t>
            </a:r>
            <a:endParaRPr b="1"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Make individual contributions identifiable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Evaluate individual and team contributions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Have members evaluate each others’ contribution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Create interesting/ important task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Encourage buy- in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members allowed input into decision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members participate in setting clear goals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members establish clear roles</a:t>
            </a:r>
            <a:endParaRPr sz="1700"/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11082" r="11253" t="0"/>
          <a:stretch/>
        </p:blipFill>
        <p:spPr>
          <a:xfrm>
            <a:off x="6096900" y="1344375"/>
            <a:ext cx="2954500" cy="245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CDE Competitions</a:t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b="11919" l="4103" r="4103" t="11919"/>
          <a:stretch/>
        </p:blipFill>
        <p:spPr>
          <a:xfrm>
            <a:off x="2989762" y="1897525"/>
            <a:ext cx="3144324" cy="20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2650" y="3234010"/>
            <a:ext cx="2834675" cy="182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25" y="3234011"/>
            <a:ext cx="2834675" cy="182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25" y="1147236"/>
            <a:ext cx="2834675" cy="182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02638" y="1147225"/>
            <a:ext cx="2834692" cy="182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Practice</a:t>
            </a:r>
            <a:endParaRPr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 rotWithShape="1">
          <a:blip r:embed="rId3">
            <a:alphaModFix/>
          </a:blip>
          <a:srcRect b="27889" l="15211" r="35969" t="20654"/>
          <a:stretch/>
        </p:blipFill>
        <p:spPr>
          <a:xfrm>
            <a:off x="162525" y="1310850"/>
            <a:ext cx="2930474" cy="23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1138" y="2811800"/>
            <a:ext cx="3121725" cy="20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335" y="1310850"/>
            <a:ext cx="3023666" cy="20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0B5394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